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62.jpg" ContentType="image/gif"/>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0" r:id="rId1"/>
    <p:sldMasterId id="2147483932" r:id="rId2"/>
  </p:sldMasterIdLst>
  <p:notesMasterIdLst>
    <p:notesMasterId r:id="rId39"/>
  </p:notesMasterIdLst>
  <p:sldIdLst>
    <p:sldId id="560" r:id="rId3"/>
    <p:sldId id="545" r:id="rId4"/>
    <p:sldId id="517" r:id="rId5"/>
    <p:sldId id="267" r:id="rId6"/>
    <p:sldId id="482" r:id="rId7"/>
    <p:sldId id="503" r:id="rId8"/>
    <p:sldId id="484" r:id="rId9"/>
    <p:sldId id="505" r:id="rId10"/>
    <p:sldId id="504" r:id="rId11"/>
    <p:sldId id="506" r:id="rId12"/>
    <p:sldId id="551" r:id="rId13"/>
    <p:sldId id="549" r:id="rId14"/>
    <p:sldId id="500" r:id="rId15"/>
    <p:sldId id="475" r:id="rId16"/>
    <p:sldId id="561" r:id="rId17"/>
    <p:sldId id="562" r:id="rId18"/>
    <p:sldId id="563" r:id="rId19"/>
    <p:sldId id="519" r:id="rId20"/>
    <p:sldId id="538" r:id="rId21"/>
    <p:sldId id="547" r:id="rId22"/>
    <p:sldId id="510" r:id="rId23"/>
    <p:sldId id="565" r:id="rId24"/>
    <p:sldId id="533" r:id="rId25"/>
    <p:sldId id="556" r:id="rId26"/>
    <p:sldId id="292" r:id="rId27"/>
    <p:sldId id="554" r:id="rId28"/>
    <p:sldId id="558" r:id="rId29"/>
    <p:sldId id="559" r:id="rId30"/>
    <p:sldId id="518" r:id="rId31"/>
    <p:sldId id="548" r:id="rId32"/>
    <p:sldId id="457" r:id="rId33"/>
    <p:sldId id="516" r:id="rId34"/>
    <p:sldId id="306" r:id="rId35"/>
    <p:sldId id="461" r:id="rId36"/>
    <p:sldId id="308" r:id="rId37"/>
    <p:sldId id="515" r:id="rId38"/>
  </p:sldIdLst>
  <p:sldSz cx="12192000" cy="6858000"/>
  <p:notesSz cx="6888163" cy="100187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merciale 5" initials="C5" lastIdx="2" clrIdx="0">
    <p:extLst>
      <p:ext uri="{19B8F6BF-5375-455C-9EA6-DF929625EA0E}">
        <p15:presenceInfo xmlns:p15="http://schemas.microsoft.com/office/powerpoint/2012/main" userId="S-1-5-21-3509231670-1400876125-4136939876-11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4646"/>
    <a:srgbClr val="FCFCFC"/>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65" autoAdjust="0"/>
    <p:restoredTop sz="84967" autoAdjust="0"/>
  </p:normalViewPr>
  <p:slideViewPr>
    <p:cSldViewPr>
      <p:cViewPr varScale="1">
        <p:scale>
          <a:sx n="70" d="100"/>
          <a:sy n="70" d="100"/>
        </p:scale>
        <p:origin x="97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Arial Narrow" panose="020B0606020202030204" pitchFamily="34" charset="0"/>
                <a:ea typeface="+mn-ea"/>
                <a:cs typeface="+mn-cs"/>
              </a:defRPr>
            </a:pPr>
            <a:r>
              <a:rPr lang="en-US" sz="2000" dirty="0">
                <a:latin typeface="Arial Narrow" panose="020B0606020202030204" pitchFamily="34" charset="0"/>
              </a:rPr>
              <a:t>Mercato DT</a:t>
            </a:r>
          </a:p>
        </c:rich>
      </c:tx>
      <c:layout>
        <c:manualLayout>
          <c:xMode val="edge"/>
          <c:yMode val="edge"/>
          <c:x val="0.36635310870069415"/>
          <c:y val="5.6382507216147001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it-IT"/>
        </a:p>
      </c:txPr>
    </c:title>
    <c:autoTitleDeleted val="0"/>
    <c:plotArea>
      <c:layout>
        <c:manualLayout>
          <c:layoutTarget val="inner"/>
          <c:xMode val="edge"/>
          <c:yMode val="edge"/>
          <c:x val="0.31428383697274043"/>
          <c:y val="0.20885662096271285"/>
          <c:w val="0.35586418285084404"/>
          <c:h val="0.59393766541563209"/>
        </c:manualLayout>
      </c:layout>
      <c:pieChart>
        <c:varyColors val="1"/>
        <c:ser>
          <c:idx val="0"/>
          <c:order val="0"/>
          <c:tx>
            <c:strRef>
              <c:f>Foglio1!$B$1</c:f>
              <c:strCache>
                <c:ptCount val="1"/>
                <c:pt idx="0">
                  <c:v>Market</c:v>
                </c:pt>
              </c:strCache>
            </c:strRef>
          </c:tx>
          <c:dPt>
            <c:idx val="0"/>
            <c:bubble3D val="0"/>
            <c:spPr>
              <a:solidFill>
                <a:schemeClr val="accent2">
                  <a:shade val="76000"/>
                </a:schemeClr>
              </a:solidFill>
              <a:ln w="19050">
                <a:solidFill>
                  <a:schemeClr val="lt1"/>
                </a:solidFill>
              </a:ln>
              <a:effectLst/>
            </c:spPr>
            <c:extLst>
              <c:ext xmlns:c16="http://schemas.microsoft.com/office/drawing/2014/chart" uri="{C3380CC4-5D6E-409C-BE32-E72D297353CC}">
                <c16:uniqueId val="{00000001-825F-44F3-8EA3-0763E618F13A}"/>
              </c:ext>
            </c:extLst>
          </c:dPt>
          <c:dPt>
            <c:idx val="1"/>
            <c:bubble3D val="0"/>
            <c:spPr>
              <a:solidFill>
                <a:schemeClr val="accent2">
                  <a:tint val="77000"/>
                </a:schemeClr>
              </a:solidFill>
              <a:ln w="19050">
                <a:solidFill>
                  <a:schemeClr val="lt1"/>
                </a:solidFill>
              </a:ln>
              <a:effectLst/>
            </c:spPr>
            <c:extLst>
              <c:ext xmlns:c16="http://schemas.microsoft.com/office/drawing/2014/chart" uri="{C3380CC4-5D6E-409C-BE32-E72D297353CC}">
                <c16:uniqueId val="{00000003-825F-44F3-8EA3-0763E618F13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Narrow" panose="020B0606020202030204" pitchFamily="34" charset="0"/>
                    <a:ea typeface="+mn-ea"/>
                    <a:cs typeface="+mn-cs"/>
                  </a:defRPr>
                </a:pPr>
                <a:endParaRPr lang="it-IT"/>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Foglio1!$A$2:$A$3</c:f>
              <c:strCache>
                <c:ptCount val="2"/>
                <c:pt idx="0">
                  <c:v>STAMPAGGIO</c:v>
                </c:pt>
                <c:pt idx="1">
                  <c:v>TUBO</c:v>
                </c:pt>
              </c:strCache>
            </c:strRef>
          </c:cat>
          <c:val>
            <c:numRef>
              <c:f>Foglio1!$B$2:$B$3</c:f>
              <c:numCache>
                <c:formatCode>General</c:formatCode>
                <c:ptCount val="2"/>
                <c:pt idx="0">
                  <c:v>60</c:v>
                </c:pt>
                <c:pt idx="1">
                  <c:v>40</c:v>
                </c:pt>
              </c:numCache>
            </c:numRef>
          </c:val>
          <c:extLst>
            <c:ext xmlns:c16="http://schemas.microsoft.com/office/drawing/2014/chart" uri="{C3380CC4-5D6E-409C-BE32-E72D297353CC}">
              <c16:uniqueId val="{00000000-DC7A-468A-BD4C-48C30C3CA33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0"/>
    <c:plotArea>
      <c:layout>
        <c:manualLayout>
          <c:layoutTarget val="inner"/>
          <c:xMode val="edge"/>
          <c:yMode val="edge"/>
          <c:x val="6.6431621842093114E-2"/>
          <c:y val="0.12556783407836822"/>
          <c:w val="0.89978958739074089"/>
          <c:h val="0.84334144466586047"/>
        </c:manualLayout>
      </c:layout>
      <c:ofPieChart>
        <c:ofPieType val="pie"/>
        <c:varyColors val="1"/>
        <c:ser>
          <c:idx val="0"/>
          <c:order val="0"/>
          <c:spPr>
            <a:solidFill>
              <a:schemeClr val="bg1">
                <a:lumMod val="85000"/>
              </a:schemeClr>
            </a:solidFill>
            <a:ln w="0">
              <a:solidFill>
                <a:schemeClr val="tx1">
                  <a:alpha val="75000"/>
                </a:schemeClr>
              </a:solidFill>
            </a:ln>
            <a:effectLst>
              <a:outerShdw blurRad="50800" dist="38100" dir="2700000" algn="tl" rotWithShape="0">
                <a:prstClr val="black">
                  <a:alpha val="40000"/>
                </a:prstClr>
              </a:outerShdw>
            </a:effectLst>
          </c:spPr>
          <c:dPt>
            <c:idx val="0"/>
            <c:bubble3D val="0"/>
            <c:spPr>
              <a:solidFill>
                <a:srgbClr val="FF6600"/>
              </a:solidFill>
              <a:ln w="0">
                <a:solidFill>
                  <a:schemeClr val="tx1">
                    <a:alpha val="75000"/>
                  </a:schemeClr>
                </a:solidFill>
              </a:ln>
              <a:effectLst>
                <a:outerShdw blurRad="50800" dist="38100" dir="2700000" algn="tl" rotWithShape="0">
                  <a:prstClr val="black">
                    <a:alpha val="40000"/>
                  </a:prstClr>
                </a:outerShdw>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DAE1-482A-B01A-30EC84676722}"/>
              </c:ext>
            </c:extLst>
          </c:dPt>
          <c:dPt>
            <c:idx val="1"/>
            <c:bubble3D val="0"/>
            <c:spPr>
              <a:solidFill>
                <a:srgbClr val="FF0000"/>
              </a:solidFill>
              <a:ln w="0">
                <a:solidFill>
                  <a:schemeClr val="tx1">
                    <a:alpha val="75000"/>
                  </a:schemeClr>
                </a:solidFill>
              </a:ln>
              <a:effectLst>
                <a:outerShdw blurRad="50800" dist="38100" dir="2700000" algn="tl" rotWithShape="0">
                  <a:prstClr val="black">
                    <a:alpha val="40000"/>
                  </a:prstClr>
                </a:outerShdw>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2-DAE1-482A-B01A-30EC84676722}"/>
              </c:ext>
            </c:extLst>
          </c:dPt>
          <c:dPt>
            <c:idx val="2"/>
            <c:bubble3D val="0"/>
            <c:explosion val="67"/>
            <c:spPr>
              <a:solidFill>
                <a:srgbClr val="DBDBDB"/>
              </a:solidFill>
              <a:ln w="0">
                <a:solidFill>
                  <a:schemeClr val="tx1">
                    <a:alpha val="75000"/>
                  </a:schemeClr>
                </a:solidFill>
              </a:ln>
              <a:effectLst>
                <a:outerShdw blurRad="50800" dist="38100" dir="2700000" algn="tl" rotWithShape="0">
                  <a:prstClr val="black">
                    <a:alpha val="40000"/>
                  </a:prstClr>
                </a:outerShdw>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DAE1-482A-B01A-30EC84676722}"/>
              </c:ext>
            </c:extLst>
          </c:dPt>
          <c:dPt>
            <c:idx val="3"/>
            <c:bubble3D val="0"/>
            <c:spPr>
              <a:solidFill>
                <a:schemeClr val="bg1">
                  <a:lumMod val="85000"/>
                </a:schemeClr>
              </a:solidFill>
              <a:ln w="0">
                <a:solidFill>
                  <a:schemeClr val="tx1">
                    <a:alpha val="75000"/>
                  </a:schemeClr>
                </a:solidFill>
              </a:ln>
              <a:effectLst>
                <a:outerShdw blurRad="50800" dist="38100" dir="2700000" algn="tl" rotWithShape="0">
                  <a:prstClr val="black">
                    <a:alpha val="40000"/>
                  </a:prstClr>
                </a:outerShdw>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9CFB-4FE0-8401-5C46ED700316}"/>
              </c:ext>
            </c:extLst>
          </c:dPt>
          <c:dPt>
            <c:idx val="4"/>
            <c:bubble3D val="0"/>
            <c:spPr>
              <a:solidFill>
                <a:srgbClr val="DBDBDB"/>
              </a:solidFill>
              <a:ln w="0">
                <a:solidFill>
                  <a:schemeClr val="tx1">
                    <a:alpha val="75000"/>
                  </a:schemeClr>
                </a:solidFill>
              </a:ln>
              <a:effectLst>
                <a:outerShdw blurRad="50800" dist="38100" dir="2700000" algn="tl" rotWithShape="0">
                  <a:prstClr val="black">
                    <a:alpha val="40000"/>
                  </a:prstClr>
                </a:outerShdw>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4-DAE1-482A-B01A-30EC84676722}"/>
              </c:ext>
            </c:extLst>
          </c:dPt>
          <c:dLbls>
            <c:dLbl>
              <c:idx val="0"/>
              <c:layout>
                <c:manualLayout>
                  <c:x val="8.0189445182755642E-2"/>
                  <c:y val="-0.19060273726398644"/>
                </c:manualLayout>
              </c:layout>
              <c:tx>
                <c:rich>
                  <a:bodyPr/>
                  <a:lstStyle/>
                  <a:p>
                    <a:fld id="{70A359E1-770B-4311-BD7A-F963FD16BB7B}" type="CATEGORYNAME">
                      <a:rPr lang="en-US" sz="2000" smtClean="0"/>
                      <a:pPr/>
                      <a:t>[NOME CATEGORIA]</a:t>
                    </a:fld>
                    <a:r>
                      <a:rPr lang="en-US" sz="2000" baseline="0" dirty="0"/>
                      <a:t> </a:t>
                    </a:r>
                    <a:fld id="{95ED5EF8-44B5-4929-A541-AB65D8C9D163}" type="PERCENTAGE">
                      <a:rPr lang="en-US" sz="2000" baseline="0" smtClean="0"/>
                      <a:pPr/>
                      <a:t>[PERCENTUALE]</a:t>
                    </a:fld>
                    <a:endParaRPr lang="en-US" sz="2000" baseline="0" dirty="0"/>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AE1-482A-B01A-30EC84676722}"/>
                </c:ext>
              </c:extLst>
            </c:dLbl>
            <c:dLbl>
              <c:idx val="1"/>
              <c:layout>
                <c:manualLayout>
                  <c:x val="0.1614517813489183"/>
                  <c:y val="0.16802069625736635"/>
                </c:manualLayout>
              </c:layout>
              <c:tx>
                <c:rich>
                  <a:bodyPr rot="0" spcFirstLastPara="1" vertOverflow="ellipsis" vert="horz" wrap="square" lIns="38100" tIns="19050" rIns="38100" bIns="19050" anchor="ctr" anchorCtr="1">
                    <a:noAutofit/>
                  </a:bodyPr>
                  <a:lstStyle/>
                  <a:p>
                    <a:pPr>
                      <a:defRPr lang="en-US" sz="2400" b="1" i="0" u="none" strike="noStrike" kern="1200" baseline="0">
                        <a:solidFill>
                          <a:srgbClr val="000000"/>
                        </a:solidFill>
                        <a:latin typeface="Arial Narrow" panose="020B0606020202030204" pitchFamily="34" charset="0"/>
                        <a:ea typeface="+mn-ea"/>
                        <a:cs typeface="+mn-cs"/>
                      </a:defRPr>
                    </a:pPr>
                    <a:r>
                      <a:rPr lang="en-US" sz="2000" baseline="0" dirty="0">
                        <a:latin typeface="Arial Narrow" panose="020B0606020202030204" pitchFamily="34" charset="0"/>
                      </a:rPr>
                      <a:t>Elettrodomestico </a:t>
                    </a:r>
                    <a:fld id="{0A4D5511-D2C8-4783-83F6-C0030B2CFB75}" type="PERCENTAGE">
                      <a:rPr lang="en-US" sz="2000" baseline="0">
                        <a:latin typeface="Arial Narrow" panose="020B0606020202030204" pitchFamily="34" charset="0"/>
                      </a:rPr>
                      <a:pPr>
                        <a:defRPr lang="en-US" sz="2400">
                          <a:solidFill>
                            <a:srgbClr val="000000"/>
                          </a:solidFill>
                          <a:latin typeface="Arial Narrow" panose="020B0606020202030204" pitchFamily="34" charset="0"/>
                        </a:defRPr>
                      </a:pPr>
                      <a:t>[PERCENTUALE]</a:t>
                    </a:fld>
                    <a:endParaRPr lang="en-US" sz="2000" baseline="0" dirty="0">
                      <a:latin typeface="Arial Narrow" panose="020B0606020202030204" pitchFamily="34" charset="0"/>
                    </a:endParaRPr>
                  </a:p>
                </c:rich>
              </c:tx>
              <c:spPr>
                <a:noFill/>
                <a:ln>
                  <a:noFill/>
                </a:ln>
                <a:effectLst/>
              </c:spPr>
              <c:txPr>
                <a:bodyPr rot="0" spcFirstLastPara="1" vertOverflow="ellipsis" vert="horz" wrap="square" lIns="38100" tIns="19050" rIns="38100" bIns="19050" anchor="ctr" anchorCtr="1">
                  <a:noAutofit/>
                </a:bodyPr>
                <a:lstStyle/>
                <a:p>
                  <a:pPr>
                    <a:defRPr lang="en-US" sz="2400" b="1" i="0" u="none" strike="noStrike" kern="1200" baseline="0">
                      <a:solidFill>
                        <a:srgbClr val="000000"/>
                      </a:solidFill>
                      <a:latin typeface="Arial Narrow" panose="020B0606020202030204" pitchFamily="34" charset="0"/>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16681522780371669"/>
                      <c:h val="0.12712638029538934"/>
                    </c:manualLayout>
                  </c15:layout>
                  <c15:dlblFieldTable/>
                  <c15:showDataLabelsRange val="0"/>
                </c:ext>
                <c:ext xmlns:c16="http://schemas.microsoft.com/office/drawing/2014/chart" uri="{C3380CC4-5D6E-409C-BE32-E72D297353CC}">
                  <c16:uniqueId val="{00000002-DAE1-482A-B01A-30EC84676722}"/>
                </c:ext>
              </c:extLst>
            </c:dLbl>
            <c:dLbl>
              <c:idx val="2"/>
              <c:layout>
                <c:manualLayout>
                  <c:x val="0.18693029450106688"/>
                  <c:y val="5.1512807833457297E-2"/>
                </c:manualLayout>
              </c:layout>
              <c:tx>
                <c:rich>
                  <a:bodyPr rot="0" spcFirstLastPara="1" vertOverflow="ellipsis" vert="horz" wrap="square" lIns="38100" tIns="19050" rIns="38100" bIns="19050" anchor="ctr" anchorCtr="1">
                    <a:noAutofit/>
                  </a:bodyPr>
                  <a:lstStyle/>
                  <a:p>
                    <a:pPr>
                      <a:defRPr lang="en-US" sz="2400" b="1" i="0" u="none" strike="noStrike" kern="1200" baseline="0" smtClean="0">
                        <a:solidFill>
                          <a:srgbClr val="000000"/>
                        </a:solidFill>
                        <a:latin typeface="Arial Narrow" panose="020B0606020202030204" pitchFamily="34" charset="0"/>
                        <a:ea typeface="+mn-ea"/>
                        <a:cs typeface="+mn-cs"/>
                      </a:defRPr>
                    </a:pPr>
                    <a:r>
                      <a:rPr lang="en-US" sz="2400" kern="1200" dirty="0">
                        <a:solidFill>
                          <a:srgbClr val="000000"/>
                        </a:solidFill>
                        <a:latin typeface="Arial Narrow" panose="020B0606020202030204" pitchFamily="34" charset="0"/>
                        <a:ea typeface="+mn-ea"/>
                        <a:cs typeface="+mn-cs"/>
                      </a:rPr>
                      <a:t>Altro 20%
</a:t>
                    </a:r>
                  </a:p>
                </c:rich>
              </c:tx>
              <c:spPr>
                <a:noFill/>
                <a:ln>
                  <a:noFill/>
                </a:ln>
                <a:effectLst/>
              </c:spPr>
              <c:txPr>
                <a:bodyPr rot="0" spcFirstLastPara="1" vertOverflow="ellipsis" vert="horz" wrap="square" lIns="38100" tIns="19050" rIns="38100" bIns="19050" anchor="ctr" anchorCtr="1">
                  <a:noAutofit/>
                </a:bodyPr>
                <a:lstStyle/>
                <a:p>
                  <a:pPr>
                    <a:defRPr lang="en-US" sz="2400" b="1" i="0" u="none" strike="noStrike" kern="1200" baseline="0" smtClean="0">
                      <a:solidFill>
                        <a:srgbClr val="000000"/>
                      </a:solidFill>
                      <a:latin typeface="Arial Narrow" panose="020B0606020202030204" pitchFamily="34" charset="0"/>
                      <a:ea typeface="+mn-ea"/>
                      <a:cs typeface="+mn-cs"/>
                    </a:defRPr>
                  </a:pPr>
                  <a:endParaRPr lang="it-IT"/>
                </a:p>
              </c:txPr>
              <c:dLblPos val="bestFit"/>
              <c:showLegendKey val="0"/>
              <c:showVal val="1"/>
              <c:showCatName val="1"/>
              <c:showSerName val="0"/>
              <c:showPercent val="1"/>
              <c:showBubbleSize val="0"/>
              <c:extLst>
                <c:ext xmlns:c15="http://schemas.microsoft.com/office/drawing/2012/chart" uri="{CE6537A1-D6FC-4f65-9D91-7224C49458BB}">
                  <c15:layout>
                    <c:manualLayout>
                      <c:w val="0.12848086381912222"/>
                      <c:h val="6.586326953238987E-2"/>
                    </c:manualLayout>
                  </c15:layout>
                  <c15:showDataLabelsRange val="0"/>
                </c:ext>
                <c:ext xmlns:c16="http://schemas.microsoft.com/office/drawing/2014/chart" uri="{C3380CC4-5D6E-409C-BE32-E72D297353CC}">
                  <c16:uniqueId val="{00000003-DAE1-482A-B01A-30EC84676722}"/>
                </c:ext>
              </c:extLst>
            </c:dLbl>
            <c:dLbl>
              <c:idx val="4"/>
              <c:layout>
                <c:manualLayout>
                  <c:x val="-0.14084804859628897"/>
                  <c:y val="-1.8870119884357273E-4"/>
                </c:manualLayout>
              </c:layout>
              <c:tx>
                <c:rich>
                  <a:bodyPr/>
                  <a:lstStyle/>
                  <a:p>
                    <a:r>
                      <a:rPr lang="en-US" sz="2000" dirty="0"/>
                      <a:t>Altro </a:t>
                    </a:r>
                    <a:fld id="{A373589C-D6FF-490C-9DE0-FB2E5496032D}" type="PERCENTAGE">
                      <a:rPr lang="en-US" sz="2000" baseline="0" smtClean="0"/>
                      <a:pPr/>
                      <a:t>[PERCENTUALE]</a:t>
                    </a:fld>
                    <a:endParaRPr lang="en-US" sz="2000" dirty="0"/>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AE1-482A-B01A-30EC84676722}"/>
                </c:ext>
              </c:extLst>
            </c:dLbl>
            <c:spPr>
              <a:noFill/>
              <a:ln>
                <a:noFill/>
              </a:ln>
              <a:effectLst/>
            </c:spPr>
            <c:txPr>
              <a:bodyPr rot="0" spcFirstLastPara="1" vertOverflow="ellipsis" vert="horz" wrap="square" lIns="38100" tIns="19050" rIns="38100" bIns="19050" anchor="ctr" anchorCtr="1">
                <a:spAutoFit/>
              </a:bodyPr>
              <a:lstStyle/>
              <a:p>
                <a:pPr>
                  <a:defRPr lang="en-US" sz="2400" b="1" i="0" u="none" strike="noStrike" kern="1200" baseline="0">
                    <a:solidFill>
                      <a:srgbClr val="000000"/>
                    </a:solidFill>
                    <a:latin typeface="Arial Narrow" panose="020B0606020202030204" pitchFamily="34" charset="0"/>
                    <a:ea typeface="+mn-ea"/>
                    <a:cs typeface="+mn-cs"/>
                  </a:defRPr>
                </a:pPr>
                <a:endParaRPr lang="it-IT"/>
              </a:p>
            </c:txPr>
            <c:dLblPos val="in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Foglio1!$A$2:$A$5</c:f>
              <c:strCache>
                <c:ptCount val="3"/>
                <c:pt idx="0">
                  <c:v>Automotive</c:v>
                </c:pt>
                <c:pt idx="1">
                  <c:v>Household Appliance</c:v>
                </c:pt>
                <c:pt idx="2">
                  <c:v>Other</c:v>
                </c:pt>
              </c:strCache>
            </c:strRef>
          </c:cat>
          <c:val>
            <c:numRef>
              <c:f>Foglio1!$B$2:$B$5</c:f>
              <c:numCache>
                <c:formatCode>General</c:formatCode>
                <c:ptCount val="4"/>
                <c:pt idx="0">
                  <c:v>40</c:v>
                </c:pt>
                <c:pt idx="1">
                  <c:v>40</c:v>
                </c:pt>
                <c:pt idx="2">
                  <c:v>20</c:v>
                </c:pt>
              </c:numCache>
            </c:numRef>
          </c:val>
          <c:extLst>
            <c:ext xmlns:c15="http://schemas.microsoft.com/office/drawing/2012/chart" uri="{02D57815-91ED-43cb-92C2-25804820EDAC}">
              <c15:filteredSeriesTitle>
                <c15:tx>
                  <c:strRef>
                    <c:extLst>
                      <c:ext uri="{02D57815-91ED-43cb-92C2-25804820EDAC}">
                        <c15:formulaRef>
                          <c15:sqref>Foglio1!$B$1</c15:sqref>
                        </c15:formulaRef>
                      </c:ext>
                    </c:extLst>
                    <c:strCache>
                      <c:ptCount val="1"/>
                      <c:pt idx="0">
                        <c:v>Vendite</c:v>
                      </c:pt>
                    </c:strCache>
                  </c:strRef>
                </c15:tx>
              </c15:filteredSeriesTitle>
            </c:ext>
            <c:ext xmlns:c16="http://schemas.microsoft.com/office/drawing/2014/chart" uri="{C3380CC4-5D6E-409C-BE32-E72D297353CC}">
              <c16:uniqueId val="{00000000-DAE1-482A-B01A-30EC84676722}"/>
            </c:ext>
          </c:extLst>
        </c:ser>
        <c:dLbls>
          <c:dLblPos val="inEnd"/>
          <c:showLegendKey val="0"/>
          <c:showVal val="1"/>
          <c:showCatName val="0"/>
          <c:showSerName val="0"/>
          <c:showPercent val="0"/>
          <c:showBubbleSize val="0"/>
          <c:showLeaderLines val="1"/>
        </c:dLbls>
        <c:gapWidth val="150"/>
        <c:secondPieSize val="75"/>
        <c:serLines>
          <c:spPr>
            <a:ln w="9525" cap="flat" cmpd="sng" algn="ctr">
              <a:solidFill>
                <a:schemeClr val="tx1">
                  <a:alpha val="61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Foglio1!$B$1</c:f>
              <c:strCache>
                <c:ptCount val="1"/>
                <c:pt idx="0">
                  <c:v>Major Brand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c:f>
              <c:strCache>
                <c:ptCount val="1"/>
                <c:pt idx="0">
                  <c:v>Ore in Humidity cabinet Q-Panel</c:v>
                </c:pt>
              </c:strCache>
            </c:strRef>
          </c:cat>
          <c:val>
            <c:numRef>
              <c:f>Foglio1!$B$2</c:f>
              <c:numCache>
                <c:formatCode>General</c:formatCode>
                <c:ptCount val="1"/>
                <c:pt idx="0">
                  <c:v>160</c:v>
                </c:pt>
              </c:numCache>
            </c:numRef>
          </c:val>
          <c:extLst>
            <c:ext xmlns:c16="http://schemas.microsoft.com/office/drawing/2014/chart" uri="{C3380CC4-5D6E-409C-BE32-E72D297353CC}">
              <c16:uniqueId val="{00000000-18D0-4A0E-BD74-D1F9518B8B97}"/>
            </c:ext>
          </c:extLst>
        </c:ser>
        <c:ser>
          <c:idx val="1"/>
          <c:order val="1"/>
          <c:tx>
            <c:strRef>
              <c:f>Foglio1!$C$1</c:f>
              <c:strCache>
                <c:ptCount val="1"/>
                <c:pt idx="0">
                  <c:v>DI 3 Protex</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c:f>
              <c:strCache>
                <c:ptCount val="1"/>
                <c:pt idx="0">
                  <c:v>Ore in Humidity cabinet Q-Panel</c:v>
                </c:pt>
              </c:strCache>
            </c:strRef>
          </c:cat>
          <c:val>
            <c:numRef>
              <c:f>Foglio1!$C$2</c:f>
              <c:numCache>
                <c:formatCode>General</c:formatCode>
                <c:ptCount val="1"/>
                <c:pt idx="0">
                  <c:v>480</c:v>
                </c:pt>
              </c:numCache>
            </c:numRef>
          </c:val>
          <c:extLst>
            <c:ext xmlns:c16="http://schemas.microsoft.com/office/drawing/2014/chart" uri="{C3380CC4-5D6E-409C-BE32-E72D297353CC}">
              <c16:uniqueId val="{00000003-18D0-4A0E-BD74-D1F9518B8B97}"/>
            </c:ext>
          </c:extLst>
        </c:ser>
        <c:dLbls>
          <c:dLblPos val="outEnd"/>
          <c:showLegendKey val="0"/>
          <c:showVal val="1"/>
          <c:showCatName val="0"/>
          <c:showSerName val="0"/>
          <c:showPercent val="0"/>
          <c:showBubbleSize val="0"/>
        </c:dLbls>
        <c:gapWidth val="219"/>
        <c:overlap val="-27"/>
        <c:axId val="1030064687"/>
        <c:axId val="1030064207"/>
      </c:barChart>
      <c:catAx>
        <c:axId val="10300646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0064207"/>
        <c:crosses val="autoZero"/>
        <c:auto val="1"/>
        <c:lblAlgn val="ctr"/>
        <c:lblOffset val="100"/>
        <c:noMultiLvlLbl val="0"/>
      </c:catAx>
      <c:valAx>
        <c:axId val="10300642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00646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Foglio1!$B$1</c:f>
              <c:strCache>
                <c:ptCount val="1"/>
                <c:pt idx="0">
                  <c:v>Major Brand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c:f>
              <c:strCache>
                <c:ptCount val="1"/>
                <c:pt idx="0">
                  <c:v>Ore in Salt Spray Cabinet</c:v>
                </c:pt>
              </c:strCache>
            </c:strRef>
          </c:cat>
          <c:val>
            <c:numRef>
              <c:f>Foglio1!$B$2</c:f>
              <c:numCache>
                <c:formatCode>General</c:formatCode>
                <c:ptCount val="1"/>
                <c:pt idx="0">
                  <c:v>96</c:v>
                </c:pt>
              </c:numCache>
            </c:numRef>
          </c:val>
          <c:extLst>
            <c:ext xmlns:c16="http://schemas.microsoft.com/office/drawing/2014/chart" uri="{C3380CC4-5D6E-409C-BE32-E72D297353CC}">
              <c16:uniqueId val="{00000000-BED8-4C8A-8013-5BA092E8AEA6}"/>
            </c:ext>
          </c:extLst>
        </c:ser>
        <c:ser>
          <c:idx val="1"/>
          <c:order val="1"/>
          <c:tx>
            <c:strRef>
              <c:f>Foglio1!$C$1</c:f>
              <c:strCache>
                <c:ptCount val="1"/>
                <c:pt idx="0">
                  <c:v>DI 3 Protex</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c:f>
              <c:strCache>
                <c:ptCount val="1"/>
                <c:pt idx="0">
                  <c:v>Ore in Salt Spray Cabinet</c:v>
                </c:pt>
              </c:strCache>
            </c:strRef>
          </c:cat>
          <c:val>
            <c:numRef>
              <c:f>Foglio1!$C$2</c:f>
              <c:numCache>
                <c:formatCode>General</c:formatCode>
                <c:ptCount val="1"/>
                <c:pt idx="0">
                  <c:v>264</c:v>
                </c:pt>
              </c:numCache>
            </c:numRef>
          </c:val>
          <c:extLst>
            <c:ext xmlns:c16="http://schemas.microsoft.com/office/drawing/2014/chart" uri="{C3380CC4-5D6E-409C-BE32-E72D297353CC}">
              <c16:uniqueId val="{00000001-BED8-4C8A-8013-5BA092E8AEA6}"/>
            </c:ext>
          </c:extLst>
        </c:ser>
        <c:dLbls>
          <c:showLegendKey val="0"/>
          <c:showVal val="0"/>
          <c:showCatName val="0"/>
          <c:showSerName val="0"/>
          <c:showPercent val="0"/>
          <c:showBubbleSize val="0"/>
        </c:dLbls>
        <c:gapWidth val="219"/>
        <c:overlap val="-27"/>
        <c:axId val="1030064687"/>
        <c:axId val="1030064207"/>
      </c:barChart>
      <c:catAx>
        <c:axId val="103006468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0064207"/>
        <c:crosses val="autoZero"/>
        <c:auto val="1"/>
        <c:lblAlgn val="ctr"/>
        <c:lblOffset val="100"/>
        <c:noMultiLvlLbl val="0"/>
      </c:catAx>
      <c:valAx>
        <c:axId val="10300642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00646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9">
  <a:schemeClr val="accent6"/>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84871" cy="500936"/>
          </a:xfrm>
          <a:prstGeom prst="rect">
            <a:avLst/>
          </a:prstGeom>
        </p:spPr>
        <p:txBody>
          <a:bodyPr vert="horz" lIns="96606" tIns="48303" rIns="96606" bIns="48303" rtlCol="0"/>
          <a:lstStyle>
            <a:lvl1pPr algn="l">
              <a:defRPr sz="1300"/>
            </a:lvl1pPr>
          </a:lstStyle>
          <a:p>
            <a:endParaRPr lang="it-IT"/>
          </a:p>
        </p:txBody>
      </p:sp>
      <p:sp>
        <p:nvSpPr>
          <p:cNvPr id="3" name="Segnaposto data 2"/>
          <p:cNvSpPr>
            <a:spLocks noGrp="1"/>
          </p:cNvSpPr>
          <p:nvPr>
            <p:ph type="dt" idx="1"/>
          </p:nvPr>
        </p:nvSpPr>
        <p:spPr>
          <a:xfrm>
            <a:off x="3901698" y="0"/>
            <a:ext cx="2984871" cy="500936"/>
          </a:xfrm>
          <a:prstGeom prst="rect">
            <a:avLst/>
          </a:prstGeom>
        </p:spPr>
        <p:txBody>
          <a:bodyPr vert="horz" lIns="96606" tIns="48303" rIns="96606" bIns="48303" rtlCol="0"/>
          <a:lstStyle>
            <a:lvl1pPr algn="r">
              <a:defRPr sz="1300"/>
            </a:lvl1pPr>
          </a:lstStyle>
          <a:p>
            <a:fld id="{12581C8F-293F-4377-98EC-57145AA430F0}" type="datetimeFigureOut">
              <a:rPr lang="it-IT" smtClean="0"/>
              <a:t>08/10/2025</a:t>
            </a:fld>
            <a:endParaRPr lang="it-IT"/>
          </a:p>
        </p:txBody>
      </p:sp>
      <p:sp>
        <p:nvSpPr>
          <p:cNvPr id="4" name="Segnaposto immagine diapositiva 3"/>
          <p:cNvSpPr>
            <a:spLocks noGrp="1" noRot="1" noChangeAspect="1"/>
          </p:cNvSpPr>
          <p:nvPr>
            <p:ph type="sldImg" idx="2"/>
          </p:nvPr>
        </p:nvSpPr>
        <p:spPr>
          <a:xfrm>
            <a:off x="104775" y="750888"/>
            <a:ext cx="6678613" cy="3757612"/>
          </a:xfrm>
          <a:prstGeom prst="rect">
            <a:avLst/>
          </a:prstGeom>
          <a:noFill/>
          <a:ln w="12700">
            <a:solidFill>
              <a:prstClr val="black"/>
            </a:solidFill>
          </a:ln>
        </p:spPr>
        <p:txBody>
          <a:bodyPr vert="horz" lIns="96606" tIns="48303" rIns="96606" bIns="48303" rtlCol="0" anchor="ctr"/>
          <a:lstStyle/>
          <a:p>
            <a:endParaRPr lang="it-IT"/>
          </a:p>
        </p:txBody>
      </p:sp>
      <p:sp>
        <p:nvSpPr>
          <p:cNvPr id="5" name="Segnaposto note 4"/>
          <p:cNvSpPr>
            <a:spLocks noGrp="1"/>
          </p:cNvSpPr>
          <p:nvPr>
            <p:ph type="body" sz="quarter" idx="3"/>
          </p:nvPr>
        </p:nvSpPr>
        <p:spPr>
          <a:xfrm>
            <a:off x="688817" y="4758889"/>
            <a:ext cx="5510530" cy="4508421"/>
          </a:xfrm>
          <a:prstGeom prst="rect">
            <a:avLst/>
          </a:prstGeom>
        </p:spPr>
        <p:txBody>
          <a:bodyPr vert="horz" lIns="96606" tIns="48303" rIns="96606" bIns="48303"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516038"/>
            <a:ext cx="2984871" cy="500936"/>
          </a:xfrm>
          <a:prstGeom prst="rect">
            <a:avLst/>
          </a:prstGeom>
        </p:spPr>
        <p:txBody>
          <a:bodyPr vert="horz" lIns="96606" tIns="48303" rIns="96606" bIns="48303" rtlCol="0" anchor="b"/>
          <a:lstStyle>
            <a:lvl1pPr algn="l">
              <a:defRPr sz="1300"/>
            </a:lvl1pPr>
          </a:lstStyle>
          <a:p>
            <a:endParaRPr lang="it-IT"/>
          </a:p>
        </p:txBody>
      </p:sp>
      <p:sp>
        <p:nvSpPr>
          <p:cNvPr id="7" name="Segnaposto numero diapositiva 6"/>
          <p:cNvSpPr>
            <a:spLocks noGrp="1"/>
          </p:cNvSpPr>
          <p:nvPr>
            <p:ph type="sldNum" sz="quarter" idx="5"/>
          </p:nvPr>
        </p:nvSpPr>
        <p:spPr>
          <a:xfrm>
            <a:off x="3901698" y="9516038"/>
            <a:ext cx="2984871" cy="500936"/>
          </a:xfrm>
          <a:prstGeom prst="rect">
            <a:avLst/>
          </a:prstGeom>
        </p:spPr>
        <p:txBody>
          <a:bodyPr vert="horz" lIns="96606" tIns="48303" rIns="96606" bIns="48303" rtlCol="0" anchor="b"/>
          <a:lstStyle>
            <a:lvl1pPr algn="r">
              <a:defRPr sz="1300"/>
            </a:lvl1pPr>
          </a:lstStyle>
          <a:p>
            <a:fld id="{436FF6F6-9E1F-4CA5-851B-080271CFD96A}" type="slidenum">
              <a:rPr lang="it-IT" smtClean="0"/>
              <a:t>‹N›</a:t>
            </a:fld>
            <a:endParaRPr lang="it-IT"/>
          </a:p>
        </p:txBody>
      </p:sp>
    </p:spTree>
    <p:extLst>
      <p:ext uri="{BB962C8B-B14F-4D97-AF65-F5344CB8AC3E}">
        <p14:creationId xmlns:p14="http://schemas.microsoft.com/office/powerpoint/2010/main" val="281254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36FF6F6-9E1F-4CA5-851B-080271CFD96A}" type="slidenum">
              <a:rPr lang="it-IT" smtClean="0"/>
              <a:t>12</a:t>
            </a:fld>
            <a:endParaRPr lang="it-IT"/>
          </a:p>
        </p:txBody>
      </p:sp>
    </p:spTree>
    <p:extLst>
      <p:ext uri="{BB962C8B-B14F-4D97-AF65-F5344CB8AC3E}">
        <p14:creationId xmlns:p14="http://schemas.microsoft.com/office/powerpoint/2010/main" val="4257901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36FF6F6-9E1F-4CA5-851B-080271CFD96A}" type="slidenum">
              <a:rPr lang="it-IT" smtClean="0"/>
              <a:t>15</a:t>
            </a:fld>
            <a:endParaRPr lang="it-IT"/>
          </a:p>
        </p:txBody>
      </p:sp>
    </p:spTree>
    <p:extLst>
      <p:ext uri="{BB962C8B-B14F-4D97-AF65-F5344CB8AC3E}">
        <p14:creationId xmlns:p14="http://schemas.microsoft.com/office/powerpoint/2010/main" val="2781116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36FF6F6-9E1F-4CA5-851B-080271CFD96A}" type="slidenum">
              <a:rPr lang="it-IT" smtClean="0"/>
              <a:t>17</a:t>
            </a:fld>
            <a:endParaRPr lang="it-IT"/>
          </a:p>
        </p:txBody>
      </p:sp>
    </p:spTree>
    <p:extLst>
      <p:ext uri="{BB962C8B-B14F-4D97-AF65-F5344CB8AC3E}">
        <p14:creationId xmlns:p14="http://schemas.microsoft.com/office/powerpoint/2010/main" val="3231650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72CD0-F1B2-4B34-BE84-31E07DD0FC27}"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it-IT"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404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6E7EDA6A-F085-44A7-917A-875CFB1E5B2F}" type="datetimeFigureOut">
              <a:rPr lang="it-IT"/>
              <a:pPr>
                <a:defRPr/>
              </a:pPr>
              <a:t>08/10/2025</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B5ABABD-CDCE-4B0E-99D5-84F0477F67BE}" type="slidenum">
              <a:rPr lang="it-IT"/>
              <a:pPr>
                <a:defRPr/>
              </a:pPr>
              <a:t>‹N›</a:t>
            </a:fld>
            <a:endParaRPr lang="it-IT" dirty="0"/>
          </a:p>
        </p:txBody>
      </p:sp>
    </p:spTree>
    <p:extLst>
      <p:ext uri="{BB962C8B-B14F-4D97-AF65-F5344CB8AC3E}">
        <p14:creationId xmlns:p14="http://schemas.microsoft.com/office/powerpoint/2010/main" val="2367020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43EDC99-B256-4E3B-877B-BE1A1C05C98C}" type="datetimeFigureOut">
              <a:rPr lang="it-IT"/>
              <a:pPr>
                <a:defRPr/>
              </a:pPr>
              <a:t>08/10/2025</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4BA22DE-91A9-4C55-A335-1C73C135204D}" type="slidenum">
              <a:rPr lang="it-IT"/>
              <a:pPr>
                <a:defRPr/>
              </a:pPr>
              <a:t>‹N›</a:t>
            </a:fld>
            <a:endParaRPr lang="it-IT" dirty="0"/>
          </a:p>
        </p:txBody>
      </p:sp>
    </p:spTree>
    <p:extLst>
      <p:ext uri="{BB962C8B-B14F-4D97-AF65-F5344CB8AC3E}">
        <p14:creationId xmlns:p14="http://schemas.microsoft.com/office/powerpoint/2010/main" val="800887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9"/>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4639"/>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E2727C0-6600-4FF5-BF71-D2CE2A4E5EB2}" type="datetimeFigureOut">
              <a:rPr lang="it-IT"/>
              <a:pPr>
                <a:defRPr/>
              </a:pPr>
              <a:t>08/10/2025</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ABB9CCF-82F4-449F-86EF-4C5F48607D60}" type="slidenum">
              <a:rPr lang="it-IT"/>
              <a:pPr>
                <a:defRPr/>
              </a:pPr>
              <a:t>‹N›</a:t>
            </a:fld>
            <a:endParaRPr lang="it-IT" dirty="0"/>
          </a:p>
        </p:txBody>
      </p:sp>
    </p:spTree>
    <p:extLst>
      <p:ext uri="{BB962C8B-B14F-4D97-AF65-F5344CB8AC3E}">
        <p14:creationId xmlns:p14="http://schemas.microsoft.com/office/powerpoint/2010/main" val="974564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11CD33A-DE08-45BB-83F4-43CE54D36AEC}"/>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C4913E0-6016-4DA2-A357-E1834F3C90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CD569CA4-6B03-4585-851E-D413F0A723E4}"/>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A13C3BDA-5DD3-45AD-A5BD-7CCB441C042A}"/>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86DBEC19-66EF-4D38-89B5-9CF3137C1171}"/>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53948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1DD4F3-4A5F-497A-A98D-0AD98B3A0C0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8BCC58D-08A5-441D-8B94-D2FC4EF9BB8B}"/>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537CA7D-6073-4829-9992-E1A1F0DFAB50}"/>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86F9877E-2C75-4B5F-9D07-1FAAA2F1E924}"/>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8048A059-386C-4B01-BA76-535135A53AB8}"/>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2206796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ADBECE-895D-44CE-A654-7B79965FD798}"/>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C9F3D4A4-8F27-41FB-ABFE-AB616BF866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583D8F18-E9AD-4706-AA58-8BC179FF3FD6}"/>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2D037EB2-3D89-4328-813F-F4295BCFE214}"/>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3EBEC69C-39CE-4EE6-A35D-FA710A403C58}"/>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2924928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25E6C61-5673-4D49-A6ED-B7241159E0B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B51E704-9D28-4161-A0C1-8A3CC004DAAD}"/>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0B95B3B-D494-4D2D-BA87-FA50772515A0}"/>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B5A4C941-384C-427A-AAC8-474FB78AF6CA}"/>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6" name="Segnaposto piè di pagina 5">
            <a:extLst>
              <a:ext uri="{FF2B5EF4-FFF2-40B4-BE49-F238E27FC236}">
                <a16:creationId xmlns:a16="http://schemas.microsoft.com/office/drawing/2014/main" id="{D1A05509-6649-4185-99D5-07AF25C9FC43}"/>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4EC131E6-FCE1-49A8-9B5C-04C00F23E97A}"/>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3125278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98DAA0-8784-4E24-8B5F-5A6D4E751347}"/>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8F18FC5-1143-48F9-AEB1-E7C605D2AC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38C8A0EC-7EA8-417A-AB8E-2E8882672460}"/>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D968045B-8BAF-4E5D-A8C0-0FA120EB74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757E1C2-BC53-494D-A7D3-2BAE37C7E1E1}"/>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B8C3CC6-B7CD-42CD-ACD4-3A76B38904C6}"/>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8" name="Segnaposto piè di pagina 7">
            <a:extLst>
              <a:ext uri="{FF2B5EF4-FFF2-40B4-BE49-F238E27FC236}">
                <a16:creationId xmlns:a16="http://schemas.microsoft.com/office/drawing/2014/main" id="{FE4732E4-8402-49AE-B245-F235EECEEB35}"/>
              </a:ext>
            </a:extLst>
          </p:cNvPr>
          <p:cNvSpPr>
            <a:spLocks noGrp="1"/>
          </p:cNvSpPr>
          <p:nvPr>
            <p:ph type="ftr" sz="quarter" idx="11"/>
          </p:nvPr>
        </p:nvSpPr>
        <p:spPr/>
        <p:txBody>
          <a:bodyPr/>
          <a:lstStyle/>
          <a:p>
            <a:endParaRPr lang="it-IT" dirty="0"/>
          </a:p>
        </p:txBody>
      </p:sp>
      <p:sp>
        <p:nvSpPr>
          <p:cNvPr id="9" name="Segnaposto numero diapositiva 8">
            <a:extLst>
              <a:ext uri="{FF2B5EF4-FFF2-40B4-BE49-F238E27FC236}">
                <a16:creationId xmlns:a16="http://schemas.microsoft.com/office/drawing/2014/main" id="{7163258B-8880-4147-A371-288C7AAEE3E8}"/>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2438502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5E641B-0CEB-4E6A-BBB8-74FAD13DF80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C9B62822-2CB1-4039-B4D0-1F357BA4939E}"/>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4" name="Segnaposto piè di pagina 3">
            <a:extLst>
              <a:ext uri="{FF2B5EF4-FFF2-40B4-BE49-F238E27FC236}">
                <a16:creationId xmlns:a16="http://schemas.microsoft.com/office/drawing/2014/main" id="{DCFD596B-59AB-43E9-AFF3-BA35FCD4BB88}"/>
              </a:ext>
            </a:extLst>
          </p:cNvPr>
          <p:cNvSpPr>
            <a:spLocks noGrp="1"/>
          </p:cNvSpPr>
          <p:nvPr>
            <p:ph type="ftr" sz="quarter" idx="11"/>
          </p:nvPr>
        </p:nvSpPr>
        <p:spPr/>
        <p:txBody>
          <a:bodyPr/>
          <a:lstStyle/>
          <a:p>
            <a:endParaRPr lang="it-IT" dirty="0"/>
          </a:p>
        </p:txBody>
      </p:sp>
      <p:sp>
        <p:nvSpPr>
          <p:cNvPr id="5" name="Segnaposto numero diapositiva 4">
            <a:extLst>
              <a:ext uri="{FF2B5EF4-FFF2-40B4-BE49-F238E27FC236}">
                <a16:creationId xmlns:a16="http://schemas.microsoft.com/office/drawing/2014/main" id="{3973A429-D78F-45E2-954E-3E826789AA39}"/>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2532735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F592DC8-9E09-4568-BA89-04993AD90C45}"/>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3" name="Segnaposto piè di pagina 2">
            <a:extLst>
              <a:ext uri="{FF2B5EF4-FFF2-40B4-BE49-F238E27FC236}">
                <a16:creationId xmlns:a16="http://schemas.microsoft.com/office/drawing/2014/main" id="{8CF822A3-76FC-4572-9CDA-0B941266E8F4}"/>
              </a:ext>
            </a:extLst>
          </p:cNvPr>
          <p:cNvSpPr>
            <a:spLocks noGrp="1"/>
          </p:cNvSpPr>
          <p:nvPr>
            <p:ph type="ftr" sz="quarter" idx="11"/>
          </p:nvPr>
        </p:nvSpPr>
        <p:spPr/>
        <p:txBody>
          <a:bodyPr/>
          <a:lstStyle/>
          <a:p>
            <a:endParaRPr lang="it-IT" dirty="0"/>
          </a:p>
        </p:txBody>
      </p:sp>
      <p:sp>
        <p:nvSpPr>
          <p:cNvPr id="4" name="Segnaposto numero diapositiva 3">
            <a:extLst>
              <a:ext uri="{FF2B5EF4-FFF2-40B4-BE49-F238E27FC236}">
                <a16:creationId xmlns:a16="http://schemas.microsoft.com/office/drawing/2014/main" id="{96B823F2-6B8F-4EB3-9E73-C1B268707583}"/>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324470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427776-5A96-461F-B040-CC3EF1CEB9D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9C2EF72-F0DA-4C68-85CD-ECDAC1991B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75FC38C6-CEC6-4D5A-9125-77F6BDDCBA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C289E34-379E-4266-A70A-3F4BC0FC4C7B}"/>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6" name="Segnaposto piè di pagina 5">
            <a:extLst>
              <a:ext uri="{FF2B5EF4-FFF2-40B4-BE49-F238E27FC236}">
                <a16:creationId xmlns:a16="http://schemas.microsoft.com/office/drawing/2014/main" id="{B9FE69D6-029D-488C-AAEF-D6873B863495}"/>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A2A7CBB0-831F-4013-AEDE-AFA7D190088F}"/>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123239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EDDB1ED-5E0B-4F40-947F-88862A958111}" type="datetimeFigureOut">
              <a:rPr lang="it-IT"/>
              <a:pPr>
                <a:defRPr/>
              </a:pPr>
              <a:t>08/10/2025</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DB3B3E5-7FC3-41B3-9C67-49D767A35035}" type="slidenum">
              <a:rPr lang="it-IT"/>
              <a:pPr>
                <a:defRPr/>
              </a:pPr>
              <a:t>‹N›</a:t>
            </a:fld>
            <a:endParaRPr lang="it-IT" dirty="0"/>
          </a:p>
        </p:txBody>
      </p:sp>
    </p:spTree>
    <p:extLst>
      <p:ext uri="{BB962C8B-B14F-4D97-AF65-F5344CB8AC3E}">
        <p14:creationId xmlns:p14="http://schemas.microsoft.com/office/powerpoint/2010/main" val="26915541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6E6A0C3-D731-4D5C-A0B2-8F5BFE8A3FC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087C5972-15D0-490F-9284-45A5CEC9F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A05392B7-BF5A-43F1-9240-07E5404E05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CC75177E-6CA6-4D2F-A856-5C903CB72ECB}"/>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6" name="Segnaposto piè di pagina 5">
            <a:extLst>
              <a:ext uri="{FF2B5EF4-FFF2-40B4-BE49-F238E27FC236}">
                <a16:creationId xmlns:a16="http://schemas.microsoft.com/office/drawing/2014/main" id="{3057210C-C13F-4310-A545-E95E35A3588B}"/>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08E8A7EB-ECAB-4807-9EDE-FFCF45FE66B5}"/>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123021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F27A92-A28A-40ED-840C-2495A6F0359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E31D82F-A287-4F03-8568-68401946F4CC}"/>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B8EAD08-0C35-444D-B4F8-613CB8845691}"/>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37382898-DF86-4CA2-AB58-CFEFC00852DE}"/>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B0E99175-7BAA-4512-B9EB-B3098817EEFD}"/>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1548170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3495FCC5-957F-4A32-AF49-0C800044CC86}"/>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9FB5791-5775-4246-BEBC-AAFC89FB338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A996CBB-17C4-4B09-B8AD-99DE4232CAAB}"/>
              </a:ext>
            </a:extLst>
          </p:cNvPr>
          <p:cNvSpPr>
            <a:spLocks noGrp="1"/>
          </p:cNvSpPr>
          <p:nvPr>
            <p:ph type="dt" sz="half" idx="10"/>
          </p:nvPr>
        </p:nvSpPr>
        <p:spPr/>
        <p:txBody>
          <a:body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423E7398-36EE-4364-B5F2-DA92F9800A93}"/>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8279BDA5-62AB-46D6-B019-249AC4BB9EED}"/>
              </a:ext>
            </a:extLst>
          </p:cNvPr>
          <p:cNvSpPr>
            <a:spLocks noGrp="1"/>
          </p:cNvSpPr>
          <p:nvPr>
            <p:ph type="sldNum" sz="quarter" idx="12"/>
          </p:nvPr>
        </p:nvSpPr>
        <p:spPr/>
        <p:txBody>
          <a:bodyPr/>
          <a:lstStyle/>
          <a:p>
            <a:fld id="{CAC5C860-6CEA-48FC-84EB-BA479482FD28}" type="slidenum">
              <a:rPr lang="it-IT" smtClean="0"/>
              <a:t>‹N›</a:t>
            </a:fld>
            <a:endParaRPr lang="it-IT" dirty="0"/>
          </a:p>
        </p:txBody>
      </p:sp>
    </p:spTree>
    <p:extLst>
      <p:ext uri="{BB962C8B-B14F-4D97-AF65-F5344CB8AC3E}">
        <p14:creationId xmlns:p14="http://schemas.microsoft.com/office/powerpoint/2010/main" val="1264066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F1852A6-C574-4CB3-BC96-FEE33C755E39}" type="datetimeFigureOut">
              <a:rPr lang="it-IT"/>
              <a:pPr>
                <a:defRPr/>
              </a:pPr>
              <a:t>08/10/2025</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99665DF-9599-44F6-8639-86D335DA877A}" type="slidenum">
              <a:rPr lang="it-IT"/>
              <a:pPr>
                <a:defRPr/>
              </a:pPr>
              <a:t>‹N›</a:t>
            </a:fld>
            <a:endParaRPr lang="it-IT" dirty="0"/>
          </a:p>
        </p:txBody>
      </p:sp>
    </p:spTree>
    <p:extLst>
      <p:ext uri="{BB962C8B-B14F-4D97-AF65-F5344CB8AC3E}">
        <p14:creationId xmlns:p14="http://schemas.microsoft.com/office/powerpoint/2010/main" val="3996771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EEC33DF6-2161-4BE7-86A3-B93E9D2BDAB6}" type="datetimeFigureOut">
              <a:rPr lang="it-IT"/>
              <a:pPr>
                <a:defRPr/>
              </a:pPr>
              <a:t>08/10/2025</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A2DC338-0186-4602-B332-27E0C391996C}" type="slidenum">
              <a:rPr lang="it-IT"/>
              <a:pPr>
                <a:defRPr/>
              </a:pPr>
              <a:t>‹N›</a:t>
            </a:fld>
            <a:endParaRPr lang="it-IT" dirty="0"/>
          </a:p>
        </p:txBody>
      </p:sp>
    </p:spTree>
    <p:extLst>
      <p:ext uri="{BB962C8B-B14F-4D97-AF65-F5344CB8AC3E}">
        <p14:creationId xmlns:p14="http://schemas.microsoft.com/office/powerpoint/2010/main" val="1672522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18A3F0A7-A521-46E7-BCF3-57307B97A5AF}" type="datetimeFigureOut">
              <a:rPr lang="it-IT"/>
              <a:pPr>
                <a:defRPr/>
              </a:pPr>
              <a:t>08/10/2025</a:t>
            </a:fld>
            <a:endParaRPr lang="it-IT" dirty="0"/>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02D3255F-5D44-40EF-AE60-2A480A28FD41}" type="slidenum">
              <a:rPr lang="it-IT"/>
              <a:pPr>
                <a:defRPr/>
              </a:pPr>
              <a:t>‹N›</a:t>
            </a:fld>
            <a:endParaRPr lang="it-IT" dirty="0"/>
          </a:p>
        </p:txBody>
      </p:sp>
    </p:spTree>
    <p:extLst>
      <p:ext uri="{BB962C8B-B14F-4D97-AF65-F5344CB8AC3E}">
        <p14:creationId xmlns:p14="http://schemas.microsoft.com/office/powerpoint/2010/main" val="622899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D3DD0D6B-030F-4855-B2D7-B5CCCFCA951F}" type="datetimeFigureOut">
              <a:rPr lang="it-IT"/>
              <a:pPr>
                <a:defRPr/>
              </a:pPr>
              <a:t>08/10/2025</a:t>
            </a:fld>
            <a:endParaRPr lang="it-IT" dirty="0"/>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304B48F1-5C4B-4E74-87D9-331181FC578A}" type="slidenum">
              <a:rPr lang="it-IT"/>
              <a:pPr>
                <a:defRPr/>
              </a:pPr>
              <a:t>‹N›</a:t>
            </a:fld>
            <a:endParaRPr lang="it-IT" dirty="0"/>
          </a:p>
        </p:txBody>
      </p:sp>
    </p:spTree>
    <p:extLst>
      <p:ext uri="{BB962C8B-B14F-4D97-AF65-F5344CB8AC3E}">
        <p14:creationId xmlns:p14="http://schemas.microsoft.com/office/powerpoint/2010/main" val="2065065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56C317B-F493-4A45-BF0B-AAF691A85D5D}" type="datetimeFigureOut">
              <a:rPr lang="it-IT"/>
              <a:pPr>
                <a:defRPr/>
              </a:pPr>
              <a:t>08/10/2025</a:t>
            </a:fld>
            <a:endParaRPr lang="it-IT" dirty="0"/>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1FBC3DF-9093-422E-9F78-4F194CD4C0E5}" type="slidenum">
              <a:rPr lang="it-IT"/>
              <a:pPr>
                <a:defRPr/>
              </a:pPr>
              <a:t>‹N›</a:t>
            </a:fld>
            <a:endParaRPr lang="it-IT" dirty="0"/>
          </a:p>
        </p:txBody>
      </p:sp>
    </p:spTree>
    <p:extLst>
      <p:ext uri="{BB962C8B-B14F-4D97-AF65-F5344CB8AC3E}">
        <p14:creationId xmlns:p14="http://schemas.microsoft.com/office/powerpoint/2010/main" val="512229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5F806CD-A055-489D-BB64-EDD296A44B89}" type="datetimeFigureOut">
              <a:rPr lang="it-IT"/>
              <a:pPr>
                <a:defRPr/>
              </a:pPr>
              <a:t>08/10/2025</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41229905-2D54-4557-AF3F-8F35BA02C6B9}" type="slidenum">
              <a:rPr lang="it-IT"/>
              <a:pPr>
                <a:defRPr/>
              </a:pPr>
              <a:t>‹N›</a:t>
            </a:fld>
            <a:endParaRPr lang="it-IT" dirty="0"/>
          </a:p>
        </p:txBody>
      </p:sp>
    </p:spTree>
    <p:extLst>
      <p:ext uri="{BB962C8B-B14F-4D97-AF65-F5344CB8AC3E}">
        <p14:creationId xmlns:p14="http://schemas.microsoft.com/office/powerpoint/2010/main" val="3081472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dirty="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92D9AAB-7E3B-4D8A-9CE0-2A66DC58696A}" type="datetimeFigureOut">
              <a:rPr lang="it-IT"/>
              <a:pPr>
                <a:defRPr/>
              </a:pPr>
              <a:t>08/10/2025</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76BF8FC-EB78-4360-82D4-8C27BB31B452}" type="slidenum">
              <a:rPr lang="it-IT"/>
              <a:pPr>
                <a:defRPr/>
              </a:pPr>
              <a:t>‹N›</a:t>
            </a:fld>
            <a:endParaRPr lang="it-IT" dirty="0"/>
          </a:p>
        </p:txBody>
      </p:sp>
    </p:spTree>
    <p:extLst>
      <p:ext uri="{BB962C8B-B14F-4D97-AF65-F5344CB8AC3E}">
        <p14:creationId xmlns:p14="http://schemas.microsoft.com/office/powerpoint/2010/main" val="3750508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Segnaposto testo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8F5595D-55D1-4D8A-B806-7C1DAB8F8C1C}" type="datetimeFigureOut">
              <a:rPr lang="it-IT"/>
              <a:pPr>
                <a:defRPr/>
              </a:pPr>
              <a:t>08/10/2025</a:t>
            </a:fld>
            <a:endParaRPr lang="it-IT" dirty="0"/>
          </a:p>
        </p:txBody>
      </p:sp>
      <p:sp>
        <p:nvSpPr>
          <p:cNvPr id="5" name="Segnaposto piè di pa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5DEAF3D-8CEF-4286-BAC9-E5F431D4647A}" type="slidenum">
              <a:rPr lang="it-IT"/>
              <a:pPr>
                <a:defRPr/>
              </a:pPr>
              <a:t>‹N›</a:t>
            </a:fld>
            <a:endParaRPr lang="it-IT" dirty="0"/>
          </a:p>
        </p:txBody>
      </p:sp>
    </p:spTree>
    <p:extLst>
      <p:ext uri="{BB962C8B-B14F-4D97-AF65-F5344CB8AC3E}">
        <p14:creationId xmlns:p14="http://schemas.microsoft.com/office/powerpoint/2010/main" val="2229106036"/>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gs>
          </a:gsLst>
          <a:lin ang="5400000" scaled="0"/>
          <a:tileRect/>
        </a:grad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850A2AB-FBC1-4BA2-BB37-CA50B86C01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A893ED5-1F70-4DF9-8D5B-CDC61756BF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81B32DA-5955-4C98-92A6-0B3FB74E1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0024A-8429-4745-9109-C962ED70B988}" type="datetimeFigureOut">
              <a:rPr lang="it-IT" smtClean="0"/>
              <a:t>08/10/2025</a:t>
            </a:fld>
            <a:endParaRPr lang="it-IT" dirty="0"/>
          </a:p>
        </p:txBody>
      </p:sp>
      <p:sp>
        <p:nvSpPr>
          <p:cNvPr id="5" name="Segnaposto piè di pagina 4">
            <a:extLst>
              <a:ext uri="{FF2B5EF4-FFF2-40B4-BE49-F238E27FC236}">
                <a16:creationId xmlns:a16="http://schemas.microsoft.com/office/drawing/2014/main" id="{34FF8869-30BD-45B2-9166-BEEDF97632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a:extLst>
              <a:ext uri="{FF2B5EF4-FFF2-40B4-BE49-F238E27FC236}">
                <a16:creationId xmlns:a16="http://schemas.microsoft.com/office/drawing/2014/main" id="{E8B25F33-897F-449B-88FA-5AEADE89B5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5C860-6CEA-48FC-84EB-BA479482FD28}" type="slidenum">
              <a:rPr lang="it-IT" smtClean="0"/>
              <a:t>‹N›</a:t>
            </a:fld>
            <a:endParaRPr lang="it-IT" dirty="0"/>
          </a:p>
        </p:txBody>
      </p:sp>
    </p:spTree>
    <p:extLst>
      <p:ext uri="{BB962C8B-B14F-4D97-AF65-F5344CB8AC3E}">
        <p14:creationId xmlns:p14="http://schemas.microsoft.com/office/powerpoint/2010/main" val="1440770869"/>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5.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0.jpeg"/><Relationship Id="rId4" Type="http://schemas.openxmlformats.org/officeDocument/2006/relationships/hyperlink" Target="https://www.youtube.com/watch?v=RNojDIkr0S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cAmFjPyJ2k" TargetMode="External"/><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0.jpeg"/><Relationship Id="rId4" Type="http://schemas.openxmlformats.org/officeDocument/2006/relationships/hyperlink" Target="https://www.youtube.com/watch?v=_drOXx96adg"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png"/><Relationship Id="rId4" Type="http://schemas.openxmlformats.org/officeDocument/2006/relationships/image" Target="../media/image45.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13" Type="http://schemas.openxmlformats.org/officeDocument/2006/relationships/image" Target="../media/image58.png"/><Relationship Id="rId18" Type="http://schemas.openxmlformats.org/officeDocument/2006/relationships/image" Target="../media/image62.jpg"/><Relationship Id="rId26" Type="http://schemas.openxmlformats.org/officeDocument/2006/relationships/image" Target="../media/image68.png"/><Relationship Id="rId3" Type="http://schemas.openxmlformats.org/officeDocument/2006/relationships/image" Target="../media/image52.png"/><Relationship Id="rId21" Type="http://schemas.microsoft.com/office/2007/relationships/hdphoto" Target="../media/hdphoto7.wdp"/><Relationship Id="rId34" Type="http://schemas.openxmlformats.org/officeDocument/2006/relationships/image" Target="../media/image76.png"/><Relationship Id="rId7" Type="http://schemas.openxmlformats.org/officeDocument/2006/relationships/image" Target="../media/image54.png"/><Relationship Id="rId12" Type="http://schemas.openxmlformats.org/officeDocument/2006/relationships/image" Target="../media/image57.png"/><Relationship Id="rId17" Type="http://schemas.openxmlformats.org/officeDocument/2006/relationships/image" Target="../media/image61.png"/><Relationship Id="rId25" Type="http://schemas.openxmlformats.org/officeDocument/2006/relationships/image" Target="../media/image67.png"/><Relationship Id="rId33" Type="http://schemas.openxmlformats.org/officeDocument/2006/relationships/image" Target="../media/image75.png"/><Relationship Id="rId2" Type="http://schemas.openxmlformats.org/officeDocument/2006/relationships/image" Target="../media/image51.png"/><Relationship Id="rId16" Type="http://schemas.openxmlformats.org/officeDocument/2006/relationships/image" Target="../media/image60.jpg"/><Relationship Id="rId20" Type="http://schemas.openxmlformats.org/officeDocument/2006/relationships/image" Target="../media/image64.png"/><Relationship Id="rId29" Type="http://schemas.openxmlformats.org/officeDocument/2006/relationships/image" Target="../media/image71.png"/><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56.png"/><Relationship Id="rId24" Type="http://schemas.openxmlformats.org/officeDocument/2006/relationships/image" Target="../media/image66.png"/><Relationship Id="rId32" Type="http://schemas.openxmlformats.org/officeDocument/2006/relationships/image" Target="../media/image74.png"/><Relationship Id="rId5" Type="http://schemas.openxmlformats.org/officeDocument/2006/relationships/image" Target="../media/image53.png"/><Relationship Id="rId15" Type="http://schemas.microsoft.com/office/2007/relationships/hdphoto" Target="../media/hdphoto6.wdp"/><Relationship Id="rId23" Type="http://schemas.microsoft.com/office/2007/relationships/hdphoto" Target="../media/hdphoto8.wdp"/><Relationship Id="rId28" Type="http://schemas.openxmlformats.org/officeDocument/2006/relationships/image" Target="../media/image70.png"/><Relationship Id="rId10" Type="http://schemas.microsoft.com/office/2007/relationships/hdphoto" Target="../media/hdphoto5.wdp"/><Relationship Id="rId19" Type="http://schemas.openxmlformats.org/officeDocument/2006/relationships/image" Target="../media/image63.png"/><Relationship Id="rId31" Type="http://schemas.openxmlformats.org/officeDocument/2006/relationships/image" Target="../media/image73.png"/><Relationship Id="rId4" Type="http://schemas.microsoft.com/office/2007/relationships/hdphoto" Target="../media/hdphoto2.wdp"/><Relationship Id="rId9" Type="http://schemas.openxmlformats.org/officeDocument/2006/relationships/image" Target="../media/image55.png"/><Relationship Id="rId14" Type="http://schemas.openxmlformats.org/officeDocument/2006/relationships/image" Target="../media/image59.png"/><Relationship Id="rId22" Type="http://schemas.openxmlformats.org/officeDocument/2006/relationships/image" Target="../media/image65.png"/><Relationship Id="rId27" Type="http://schemas.openxmlformats.org/officeDocument/2006/relationships/image" Target="../media/image69.png"/><Relationship Id="rId30" Type="http://schemas.openxmlformats.org/officeDocument/2006/relationships/image" Target="../media/image72.png"/><Relationship Id="rId35" Type="http://schemas.openxmlformats.org/officeDocument/2006/relationships/image" Target="../media/image5.png"/><Relationship Id="rId8"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chart" Target="../charts/char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3" Type="http://schemas.openxmlformats.org/officeDocument/2006/relationships/image" Target="../media/image84.png"/><Relationship Id="rId18" Type="http://schemas.openxmlformats.org/officeDocument/2006/relationships/image" Target="../media/image87.png"/><Relationship Id="rId26" Type="http://schemas.openxmlformats.org/officeDocument/2006/relationships/image" Target="../media/image93.PNG"/><Relationship Id="rId21" Type="http://schemas.microsoft.com/office/2007/relationships/hdphoto" Target="../media/hdphoto16.wdp"/><Relationship Id="rId34" Type="http://schemas.openxmlformats.org/officeDocument/2006/relationships/image" Target="../media/image101.png"/><Relationship Id="rId7" Type="http://schemas.openxmlformats.org/officeDocument/2006/relationships/image" Target="../media/image80.png"/><Relationship Id="rId12" Type="http://schemas.openxmlformats.org/officeDocument/2006/relationships/image" Target="../media/image83.jpeg"/><Relationship Id="rId17" Type="http://schemas.microsoft.com/office/2007/relationships/hdphoto" Target="../media/hdphoto14.wdp"/><Relationship Id="rId25" Type="http://schemas.openxmlformats.org/officeDocument/2006/relationships/image" Target="../media/image92.png"/><Relationship Id="rId33" Type="http://schemas.openxmlformats.org/officeDocument/2006/relationships/image" Target="../media/image100.png"/><Relationship Id="rId2" Type="http://schemas.openxmlformats.org/officeDocument/2006/relationships/image" Target="../media/image77.jpeg"/><Relationship Id="rId16" Type="http://schemas.openxmlformats.org/officeDocument/2006/relationships/image" Target="../media/image86.png"/><Relationship Id="rId20" Type="http://schemas.openxmlformats.org/officeDocument/2006/relationships/image" Target="../media/image88.png"/><Relationship Id="rId29" Type="http://schemas.openxmlformats.org/officeDocument/2006/relationships/image" Target="../media/image96.png"/><Relationship Id="rId1" Type="http://schemas.openxmlformats.org/officeDocument/2006/relationships/slideLayout" Target="../slideLayouts/slideLayout1.xml"/><Relationship Id="rId6" Type="http://schemas.microsoft.com/office/2007/relationships/hdphoto" Target="../media/hdphoto10.wdp"/><Relationship Id="rId11" Type="http://schemas.openxmlformats.org/officeDocument/2006/relationships/image" Target="../media/image82.png"/><Relationship Id="rId24" Type="http://schemas.openxmlformats.org/officeDocument/2006/relationships/image" Target="../media/image91.png"/><Relationship Id="rId32" Type="http://schemas.openxmlformats.org/officeDocument/2006/relationships/image" Target="../media/image99.png"/><Relationship Id="rId37" Type="http://schemas.openxmlformats.org/officeDocument/2006/relationships/image" Target="../media/image103.png"/><Relationship Id="rId5" Type="http://schemas.openxmlformats.org/officeDocument/2006/relationships/image" Target="../media/image79.png"/><Relationship Id="rId15" Type="http://schemas.openxmlformats.org/officeDocument/2006/relationships/image" Target="../media/image85.png"/><Relationship Id="rId23" Type="http://schemas.openxmlformats.org/officeDocument/2006/relationships/image" Target="../media/image90.png"/><Relationship Id="rId28" Type="http://schemas.openxmlformats.org/officeDocument/2006/relationships/image" Target="../media/image95.png"/><Relationship Id="rId36" Type="http://schemas.openxmlformats.org/officeDocument/2006/relationships/image" Target="../media/image102.png"/><Relationship Id="rId10" Type="http://schemas.microsoft.com/office/2007/relationships/hdphoto" Target="../media/hdphoto12.wdp"/><Relationship Id="rId19" Type="http://schemas.microsoft.com/office/2007/relationships/hdphoto" Target="../media/hdphoto15.wdp"/><Relationship Id="rId31" Type="http://schemas.openxmlformats.org/officeDocument/2006/relationships/image" Target="../media/image98.png"/><Relationship Id="rId4" Type="http://schemas.microsoft.com/office/2007/relationships/hdphoto" Target="../media/hdphoto9.wdp"/><Relationship Id="rId9" Type="http://schemas.openxmlformats.org/officeDocument/2006/relationships/image" Target="../media/image81.png"/><Relationship Id="rId14" Type="http://schemas.microsoft.com/office/2007/relationships/hdphoto" Target="../media/hdphoto13.wdp"/><Relationship Id="rId22" Type="http://schemas.openxmlformats.org/officeDocument/2006/relationships/image" Target="../media/image89.png"/><Relationship Id="rId27" Type="http://schemas.openxmlformats.org/officeDocument/2006/relationships/image" Target="../media/image94.png"/><Relationship Id="rId30" Type="http://schemas.openxmlformats.org/officeDocument/2006/relationships/image" Target="../media/image97.png"/><Relationship Id="rId35" Type="http://schemas.openxmlformats.org/officeDocument/2006/relationships/image" Target="../media/image5.png"/><Relationship Id="rId8" Type="http://schemas.microsoft.com/office/2007/relationships/hdphoto" Target="../media/hdphoto11.wdp"/><Relationship Id="rId3" Type="http://schemas.openxmlformats.org/officeDocument/2006/relationships/image" Target="../media/image78.png"/></Relationships>
</file>

<file path=ppt/slides/_rels/slide21.xml.rels><?xml version="1.0" encoding="UTF-8" standalone="yes"?>
<Relationships xmlns="http://schemas.openxmlformats.org/package/2006/relationships"><Relationship Id="rId8" Type="http://schemas.openxmlformats.org/officeDocument/2006/relationships/image" Target="../media/image109.png"/><Relationship Id="rId13" Type="http://schemas.microsoft.com/office/2007/relationships/hdphoto" Target="../media/hdphoto20.wdp"/><Relationship Id="rId18" Type="http://schemas.openxmlformats.org/officeDocument/2006/relationships/image" Target="../media/image115.png"/><Relationship Id="rId3" Type="http://schemas.openxmlformats.org/officeDocument/2006/relationships/image" Target="../media/image105.png"/><Relationship Id="rId21" Type="http://schemas.openxmlformats.org/officeDocument/2006/relationships/image" Target="../media/image118.png"/><Relationship Id="rId7" Type="http://schemas.microsoft.com/office/2007/relationships/hdphoto" Target="../media/hdphoto17.wdp"/><Relationship Id="rId12" Type="http://schemas.openxmlformats.org/officeDocument/2006/relationships/image" Target="../media/image111.png"/><Relationship Id="rId17" Type="http://schemas.openxmlformats.org/officeDocument/2006/relationships/image" Target="../media/image114.png"/><Relationship Id="rId2" Type="http://schemas.openxmlformats.org/officeDocument/2006/relationships/image" Target="../media/image104.png"/><Relationship Id="rId16" Type="http://schemas.openxmlformats.org/officeDocument/2006/relationships/image" Target="../media/image113.png"/><Relationship Id="rId20" Type="http://schemas.openxmlformats.org/officeDocument/2006/relationships/image" Target="../media/image117.png"/><Relationship Id="rId1" Type="http://schemas.openxmlformats.org/officeDocument/2006/relationships/slideLayout" Target="../slideLayouts/slideLayout1.xml"/><Relationship Id="rId6" Type="http://schemas.openxmlformats.org/officeDocument/2006/relationships/image" Target="../media/image108.png"/><Relationship Id="rId11" Type="http://schemas.microsoft.com/office/2007/relationships/hdphoto" Target="../media/hdphoto19.wdp"/><Relationship Id="rId5" Type="http://schemas.openxmlformats.org/officeDocument/2006/relationships/image" Target="../media/image107.png"/><Relationship Id="rId15" Type="http://schemas.microsoft.com/office/2007/relationships/hdphoto" Target="../media/hdphoto21.wdp"/><Relationship Id="rId23" Type="http://schemas.openxmlformats.org/officeDocument/2006/relationships/image" Target="../media/image5.png"/><Relationship Id="rId10" Type="http://schemas.openxmlformats.org/officeDocument/2006/relationships/image" Target="../media/image110.png"/><Relationship Id="rId19" Type="http://schemas.openxmlformats.org/officeDocument/2006/relationships/image" Target="../media/image116.png"/><Relationship Id="rId4" Type="http://schemas.openxmlformats.org/officeDocument/2006/relationships/image" Target="../media/image106.png"/><Relationship Id="rId9" Type="http://schemas.microsoft.com/office/2007/relationships/hdphoto" Target="../media/hdphoto18.wdp"/><Relationship Id="rId14" Type="http://schemas.openxmlformats.org/officeDocument/2006/relationships/image" Target="../media/image112.png"/><Relationship Id="rId22" Type="http://schemas.openxmlformats.org/officeDocument/2006/relationships/image" Target="../media/image119.png"/></Relationships>
</file>

<file path=ppt/slides/_rels/slide2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122.png"/></Relationships>
</file>

<file path=ppt/slides/_rels/slide23.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image" Target="../media/image12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3.xml"/><Relationship Id="rId4" Type="http://schemas.openxmlformats.org/officeDocument/2006/relationships/image" Target="../media/image128.png"/></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30.emf"/><Relationship Id="rId7" Type="http://schemas.openxmlformats.org/officeDocument/2006/relationships/chart" Target="../charts/chart4.xml"/><Relationship Id="rId2" Type="http://schemas.openxmlformats.org/officeDocument/2006/relationships/image" Target="../media/image129.emf"/><Relationship Id="rId1" Type="http://schemas.openxmlformats.org/officeDocument/2006/relationships/slideLayout" Target="../slideLayouts/slideLayout13.xml"/><Relationship Id="rId6" Type="http://schemas.openxmlformats.org/officeDocument/2006/relationships/chart" Target="../charts/chart3.xml"/><Relationship Id="rId5" Type="http://schemas.openxmlformats.org/officeDocument/2006/relationships/image" Target="../media/image132.emf"/><Relationship Id="rId4" Type="http://schemas.openxmlformats.org/officeDocument/2006/relationships/image" Target="../media/image131.emf"/></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34.jpeg"/><Relationship Id="rId7" Type="http://schemas.openxmlformats.org/officeDocument/2006/relationships/image" Target="../media/image138.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35.jpeg"/></Relationships>
</file>

<file path=ppt/slides/_rels/slide31.xml.rels><?xml version="1.0" encoding="UTF-8" standalone="yes"?>
<Relationships xmlns="http://schemas.openxmlformats.org/package/2006/relationships"><Relationship Id="rId8" Type="http://schemas.microsoft.com/office/2007/relationships/hdphoto" Target="../media/hdphoto23.wdp"/><Relationship Id="rId13" Type="http://schemas.openxmlformats.org/officeDocument/2006/relationships/image" Target="../media/image147.png"/><Relationship Id="rId3" Type="http://schemas.openxmlformats.org/officeDocument/2006/relationships/image" Target="../media/image140.gif"/><Relationship Id="rId7" Type="http://schemas.openxmlformats.org/officeDocument/2006/relationships/image" Target="../media/image143.png"/><Relationship Id="rId12" Type="http://schemas.openxmlformats.org/officeDocument/2006/relationships/image" Target="../media/image146.png"/><Relationship Id="rId2" Type="http://schemas.openxmlformats.org/officeDocument/2006/relationships/image" Target="../media/image139.jpeg"/><Relationship Id="rId1" Type="http://schemas.openxmlformats.org/officeDocument/2006/relationships/slideLayout" Target="../slideLayouts/slideLayout12.xml"/><Relationship Id="rId6" Type="http://schemas.microsoft.com/office/2007/relationships/hdphoto" Target="../media/hdphoto22.wdp"/><Relationship Id="rId11" Type="http://schemas.openxmlformats.org/officeDocument/2006/relationships/image" Target="../media/image145.png"/><Relationship Id="rId5" Type="http://schemas.openxmlformats.org/officeDocument/2006/relationships/image" Target="../media/image142.png"/><Relationship Id="rId15" Type="http://schemas.openxmlformats.org/officeDocument/2006/relationships/image" Target="../media/image148.png"/><Relationship Id="rId10" Type="http://schemas.microsoft.com/office/2007/relationships/hdphoto" Target="../media/hdphoto24.wdp"/><Relationship Id="rId4" Type="http://schemas.openxmlformats.org/officeDocument/2006/relationships/image" Target="../media/image141.png"/><Relationship Id="rId9" Type="http://schemas.openxmlformats.org/officeDocument/2006/relationships/image" Target="../media/image144.png"/><Relationship Id="rId14" Type="http://schemas.microsoft.com/office/2007/relationships/hdphoto" Target="../media/hdphoto25.wdp"/></Relationships>
</file>

<file path=ppt/slides/_rels/slide32.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156.png"/><Relationship Id="rId18" Type="http://schemas.microsoft.com/office/2007/relationships/hdphoto" Target="../media/hdphoto32.wdp"/><Relationship Id="rId26" Type="http://schemas.microsoft.com/office/2007/relationships/hdphoto" Target="../media/hdphoto35.wdp"/><Relationship Id="rId3" Type="http://schemas.microsoft.com/office/2007/relationships/hdphoto" Target="../media/hdphoto26.wdp"/><Relationship Id="rId21" Type="http://schemas.openxmlformats.org/officeDocument/2006/relationships/image" Target="../media/image160.png"/><Relationship Id="rId7" Type="http://schemas.microsoft.com/office/2007/relationships/hdphoto" Target="../media/hdphoto28.wdp"/><Relationship Id="rId12" Type="http://schemas.microsoft.com/office/2007/relationships/hdphoto" Target="../media/hdphoto29.wdp"/><Relationship Id="rId17" Type="http://schemas.openxmlformats.org/officeDocument/2006/relationships/image" Target="../media/image158.png"/><Relationship Id="rId25" Type="http://schemas.openxmlformats.org/officeDocument/2006/relationships/image" Target="../media/image162.png"/><Relationship Id="rId2" Type="http://schemas.openxmlformats.org/officeDocument/2006/relationships/image" Target="../media/image149.png"/><Relationship Id="rId16" Type="http://schemas.microsoft.com/office/2007/relationships/hdphoto" Target="../media/hdphoto31.wdp"/><Relationship Id="rId20" Type="http://schemas.openxmlformats.org/officeDocument/2006/relationships/image" Target="../media/image159.png"/><Relationship Id="rId29" Type="http://schemas.openxmlformats.org/officeDocument/2006/relationships/image" Target="../media/image165.png"/><Relationship Id="rId1" Type="http://schemas.openxmlformats.org/officeDocument/2006/relationships/slideLayout" Target="../slideLayouts/slideLayout12.xml"/><Relationship Id="rId6" Type="http://schemas.openxmlformats.org/officeDocument/2006/relationships/image" Target="../media/image151.png"/><Relationship Id="rId11" Type="http://schemas.openxmlformats.org/officeDocument/2006/relationships/image" Target="../media/image155.png"/><Relationship Id="rId24" Type="http://schemas.microsoft.com/office/2007/relationships/hdphoto" Target="../media/hdphoto34.wdp"/><Relationship Id="rId5" Type="http://schemas.microsoft.com/office/2007/relationships/hdphoto" Target="../media/hdphoto27.wdp"/><Relationship Id="rId15" Type="http://schemas.openxmlformats.org/officeDocument/2006/relationships/image" Target="../media/image157.png"/><Relationship Id="rId23" Type="http://schemas.openxmlformats.org/officeDocument/2006/relationships/image" Target="../media/image161.png"/><Relationship Id="rId28" Type="http://schemas.openxmlformats.org/officeDocument/2006/relationships/image" Target="../media/image164.png"/><Relationship Id="rId10" Type="http://schemas.openxmlformats.org/officeDocument/2006/relationships/image" Target="../media/image154.png"/><Relationship Id="rId19" Type="http://schemas.openxmlformats.org/officeDocument/2006/relationships/image" Target="../media/image146.png"/><Relationship Id="rId4" Type="http://schemas.openxmlformats.org/officeDocument/2006/relationships/image" Target="../media/image150.png"/><Relationship Id="rId9" Type="http://schemas.openxmlformats.org/officeDocument/2006/relationships/image" Target="../media/image153.png"/><Relationship Id="rId14" Type="http://schemas.microsoft.com/office/2007/relationships/hdphoto" Target="../media/hdphoto30.wdp"/><Relationship Id="rId22" Type="http://schemas.microsoft.com/office/2007/relationships/hdphoto" Target="../media/hdphoto33.wdp"/><Relationship Id="rId27" Type="http://schemas.openxmlformats.org/officeDocument/2006/relationships/image" Target="../media/image163.png"/><Relationship Id="rId30" Type="http://schemas.openxmlformats.org/officeDocument/2006/relationships/image" Target="../media/image166.png"/></Relationships>
</file>

<file path=ppt/slides/_rels/slide33.xml.rels><?xml version="1.0" encoding="UTF-8" standalone="yes"?>
<Relationships xmlns="http://schemas.openxmlformats.org/package/2006/relationships"><Relationship Id="rId13" Type="http://schemas.openxmlformats.org/officeDocument/2006/relationships/image" Target="../media/image171.png"/><Relationship Id="rId18" Type="http://schemas.openxmlformats.org/officeDocument/2006/relationships/image" Target="../media/image174.png"/><Relationship Id="rId26" Type="http://schemas.microsoft.com/office/2007/relationships/hdphoto" Target="../media/hdphoto44.wdp"/><Relationship Id="rId3" Type="http://schemas.microsoft.com/office/2007/relationships/hdphoto" Target="../media/hdphoto26.wdp"/><Relationship Id="rId21" Type="http://schemas.microsoft.com/office/2007/relationships/hdphoto" Target="../media/hdphoto42.wdp"/><Relationship Id="rId7" Type="http://schemas.microsoft.com/office/2007/relationships/hdphoto" Target="../media/hdphoto36.wdp"/><Relationship Id="rId12" Type="http://schemas.microsoft.com/office/2007/relationships/hdphoto" Target="../media/hdphoto38.wdp"/><Relationship Id="rId17" Type="http://schemas.openxmlformats.org/officeDocument/2006/relationships/image" Target="../media/image173.png"/><Relationship Id="rId25" Type="http://schemas.openxmlformats.org/officeDocument/2006/relationships/image" Target="../media/image178.png"/><Relationship Id="rId33" Type="http://schemas.openxmlformats.org/officeDocument/2006/relationships/image" Target="../media/image184.PNG"/><Relationship Id="rId2" Type="http://schemas.openxmlformats.org/officeDocument/2006/relationships/image" Target="../media/image149.png"/><Relationship Id="rId16" Type="http://schemas.microsoft.com/office/2007/relationships/hdphoto" Target="../media/hdphoto40.wdp"/><Relationship Id="rId20" Type="http://schemas.openxmlformats.org/officeDocument/2006/relationships/image" Target="../media/image175.png"/><Relationship Id="rId29" Type="http://schemas.openxmlformats.org/officeDocument/2006/relationships/image" Target="../media/image181.png"/><Relationship Id="rId1" Type="http://schemas.openxmlformats.org/officeDocument/2006/relationships/slideLayout" Target="../slideLayouts/slideLayout12.xml"/><Relationship Id="rId6" Type="http://schemas.openxmlformats.org/officeDocument/2006/relationships/image" Target="../media/image167.png"/><Relationship Id="rId11" Type="http://schemas.openxmlformats.org/officeDocument/2006/relationships/image" Target="../media/image170.png"/><Relationship Id="rId24" Type="http://schemas.openxmlformats.org/officeDocument/2006/relationships/image" Target="../media/image177.png"/><Relationship Id="rId32" Type="http://schemas.openxmlformats.org/officeDocument/2006/relationships/image" Target="../media/image183.png"/><Relationship Id="rId5" Type="http://schemas.microsoft.com/office/2007/relationships/hdphoto" Target="../media/hdphoto27.wdp"/><Relationship Id="rId15" Type="http://schemas.openxmlformats.org/officeDocument/2006/relationships/image" Target="../media/image172.png"/><Relationship Id="rId23" Type="http://schemas.microsoft.com/office/2007/relationships/hdphoto" Target="../media/hdphoto43.wdp"/><Relationship Id="rId28" Type="http://schemas.openxmlformats.org/officeDocument/2006/relationships/image" Target="../media/image180.jpeg"/><Relationship Id="rId10" Type="http://schemas.openxmlformats.org/officeDocument/2006/relationships/image" Target="../media/image169.jpeg"/><Relationship Id="rId19" Type="http://schemas.microsoft.com/office/2007/relationships/hdphoto" Target="../media/hdphoto41.wdp"/><Relationship Id="rId31" Type="http://schemas.openxmlformats.org/officeDocument/2006/relationships/image" Target="../media/image182.png"/><Relationship Id="rId4" Type="http://schemas.openxmlformats.org/officeDocument/2006/relationships/image" Target="../media/image150.png"/><Relationship Id="rId9" Type="http://schemas.microsoft.com/office/2007/relationships/hdphoto" Target="../media/hdphoto37.wdp"/><Relationship Id="rId14" Type="http://schemas.microsoft.com/office/2007/relationships/hdphoto" Target="../media/hdphoto39.wdp"/><Relationship Id="rId22" Type="http://schemas.openxmlformats.org/officeDocument/2006/relationships/image" Target="../media/image176.png"/><Relationship Id="rId27" Type="http://schemas.openxmlformats.org/officeDocument/2006/relationships/image" Target="../media/image179.png"/><Relationship Id="rId30" Type="http://schemas.microsoft.com/office/2007/relationships/hdphoto" Target="../media/hdphoto45.wdp"/><Relationship Id="rId8" Type="http://schemas.openxmlformats.org/officeDocument/2006/relationships/image" Target="../media/image168.png"/></Relationships>
</file>

<file path=ppt/slides/_rels/slide34.xml.rels><?xml version="1.0" encoding="UTF-8" standalone="yes"?>
<Relationships xmlns="http://schemas.openxmlformats.org/package/2006/relationships"><Relationship Id="rId8" Type="http://schemas.microsoft.com/office/2007/relationships/hdphoto" Target="../media/hdphoto47.wdp"/><Relationship Id="rId13" Type="http://schemas.microsoft.com/office/2007/relationships/hdphoto" Target="../media/hdphoto48.wdp"/><Relationship Id="rId18" Type="http://schemas.openxmlformats.org/officeDocument/2006/relationships/image" Target="../media/image195.png"/><Relationship Id="rId3" Type="http://schemas.microsoft.com/office/2007/relationships/hdphoto" Target="../media/hdphoto26.wdp"/><Relationship Id="rId7" Type="http://schemas.openxmlformats.org/officeDocument/2006/relationships/image" Target="../media/image188.png"/><Relationship Id="rId12" Type="http://schemas.openxmlformats.org/officeDocument/2006/relationships/image" Target="../media/image192.png"/><Relationship Id="rId17" Type="http://schemas.microsoft.com/office/2007/relationships/hdphoto" Target="../media/hdphoto50.wdp"/><Relationship Id="rId2" Type="http://schemas.openxmlformats.org/officeDocument/2006/relationships/image" Target="../media/image185.png"/><Relationship Id="rId16" Type="http://schemas.openxmlformats.org/officeDocument/2006/relationships/image" Target="../media/image194.png"/><Relationship Id="rId1" Type="http://schemas.openxmlformats.org/officeDocument/2006/relationships/slideLayout" Target="../slideLayouts/slideLayout12.xml"/><Relationship Id="rId6" Type="http://schemas.microsoft.com/office/2007/relationships/hdphoto" Target="../media/hdphoto46.wdp"/><Relationship Id="rId11" Type="http://schemas.openxmlformats.org/officeDocument/2006/relationships/image" Target="../media/image191.png"/><Relationship Id="rId5" Type="http://schemas.openxmlformats.org/officeDocument/2006/relationships/image" Target="../media/image187.png"/><Relationship Id="rId15" Type="http://schemas.microsoft.com/office/2007/relationships/hdphoto" Target="../media/hdphoto49.wdp"/><Relationship Id="rId10" Type="http://schemas.openxmlformats.org/officeDocument/2006/relationships/image" Target="../media/image190.png"/><Relationship Id="rId19" Type="http://schemas.openxmlformats.org/officeDocument/2006/relationships/image" Target="../media/image196.png"/><Relationship Id="rId4" Type="http://schemas.openxmlformats.org/officeDocument/2006/relationships/image" Target="../media/image186.png"/><Relationship Id="rId9" Type="http://schemas.openxmlformats.org/officeDocument/2006/relationships/image" Target="../media/image189.png"/><Relationship Id="rId14" Type="http://schemas.openxmlformats.org/officeDocument/2006/relationships/image" Target="../media/image193.png"/></Relationships>
</file>

<file path=ppt/slides/_rels/slide35.xml.rels><?xml version="1.0" encoding="UTF-8" standalone="yes"?>
<Relationships xmlns="http://schemas.openxmlformats.org/package/2006/relationships"><Relationship Id="rId8" Type="http://schemas.openxmlformats.org/officeDocument/2006/relationships/image" Target="../media/image199.png"/><Relationship Id="rId13" Type="http://schemas.openxmlformats.org/officeDocument/2006/relationships/image" Target="../media/image203.png"/><Relationship Id="rId18" Type="http://schemas.openxmlformats.org/officeDocument/2006/relationships/image" Target="../media/image206.png"/><Relationship Id="rId3" Type="http://schemas.microsoft.com/office/2007/relationships/hdphoto" Target="../media/hdphoto26.wdp"/><Relationship Id="rId7" Type="http://schemas.microsoft.com/office/2007/relationships/hdphoto" Target="../media/hdphoto52.wdp"/><Relationship Id="rId12" Type="http://schemas.openxmlformats.org/officeDocument/2006/relationships/image" Target="../media/image202.png"/><Relationship Id="rId17" Type="http://schemas.openxmlformats.org/officeDocument/2006/relationships/image" Target="../media/image205.png"/><Relationship Id="rId2" Type="http://schemas.openxmlformats.org/officeDocument/2006/relationships/image" Target="../media/image185.png"/><Relationship Id="rId16" Type="http://schemas.microsoft.com/office/2007/relationships/hdphoto" Target="../media/hdphoto55.wdp"/><Relationship Id="rId1" Type="http://schemas.openxmlformats.org/officeDocument/2006/relationships/slideLayout" Target="../slideLayouts/slideLayout12.xml"/><Relationship Id="rId6" Type="http://schemas.openxmlformats.org/officeDocument/2006/relationships/image" Target="../media/image198.png"/><Relationship Id="rId11" Type="http://schemas.microsoft.com/office/2007/relationships/hdphoto" Target="../media/hdphoto53.wdp"/><Relationship Id="rId5" Type="http://schemas.microsoft.com/office/2007/relationships/hdphoto" Target="../media/hdphoto51.wdp"/><Relationship Id="rId15" Type="http://schemas.openxmlformats.org/officeDocument/2006/relationships/image" Target="../media/image204.png"/><Relationship Id="rId10" Type="http://schemas.openxmlformats.org/officeDocument/2006/relationships/image" Target="../media/image201.png"/><Relationship Id="rId4" Type="http://schemas.openxmlformats.org/officeDocument/2006/relationships/image" Target="../media/image197.png"/><Relationship Id="rId9" Type="http://schemas.openxmlformats.org/officeDocument/2006/relationships/image" Target="../media/image200.png"/><Relationship Id="rId14" Type="http://schemas.microsoft.com/office/2007/relationships/hdphoto" Target="../media/hdphoto54.wdp"/></Relationships>
</file>

<file path=ppt/slides/_rels/slide36.xml.rels><?xml version="1.0" encoding="UTF-8" standalone="yes"?>
<Relationships xmlns="http://schemas.openxmlformats.org/package/2006/relationships"><Relationship Id="rId8" Type="http://schemas.openxmlformats.org/officeDocument/2006/relationships/hyperlink" Target="https://www.youtube.com/channel/UCLX6NC2oKt_stRAk6r1LlyA" TargetMode="External"/><Relationship Id="rId3" Type="http://schemas.openxmlformats.org/officeDocument/2006/relationships/hyperlink" Target="http://www.dietronic.eu/" TargetMode="External"/><Relationship Id="rId7" Type="http://schemas.openxmlformats.org/officeDocument/2006/relationships/image" Target="../media/image207.png"/><Relationship Id="rId2" Type="http://schemas.openxmlformats.org/officeDocument/2006/relationships/hyperlink" Target="mailto:sales@dietronic.eu" TargetMode="External"/><Relationship Id="rId1" Type="http://schemas.openxmlformats.org/officeDocument/2006/relationships/slideLayout" Target="../slideLayouts/slideLayout7.xml"/><Relationship Id="rId6" Type="http://schemas.openxmlformats.org/officeDocument/2006/relationships/hyperlink" Target="https://www.linkedin.com/company/dietronic-srl/?viewAsMember=true" TargetMode="External"/><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209.png"/><Relationship Id="rId4" Type="http://schemas.openxmlformats.org/officeDocument/2006/relationships/hyperlink" Target="http://www.tubesurface.com/" TargetMode="External"/><Relationship Id="rId9" Type="http://schemas.openxmlformats.org/officeDocument/2006/relationships/image" Target="../media/image20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8.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0FCA670B-5361-33F4-D5EC-BF5D14FFD62B}"/>
              </a:ext>
            </a:extLst>
          </p:cNvPr>
          <p:cNvPicPr>
            <a:picLocks noChangeAspect="1"/>
          </p:cNvPicPr>
          <p:nvPr/>
        </p:nvPicPr>
        <p:blipFill>
          <a:blip r:embed="rId2"/>
          <a:stretch>
            <a:fillRect/>
          </a:stretch>
        </p:blipFill>
        <p:spPr>
          <a:xfrm>
            <a:off x="-96688" y="-26623"/>
            <a:ext cx="12288688" cy="6884623"/>
          </a:xfrm>
          <a:prstGeom prst="rect">
            <a:avLst/>
          </a:prstGeom>
        </p:spPr>
      </p:pic>
    </p:spTree>
    <p:extLst>
      <p:ext uri="{BB962C8B-B14F-4D97-AF65-F5344CB8AC3E}">
        <p14:creationId xmlns:p14="http://schemas.microsoft.com/office/powerpoint/2010/main" val="31071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E452797F-5305-4CA9-BB2F-988D834D6763}"/>
              </a:ext>
            </a:extLst>
          </p:cNvPr>
          <p:cNvSpPr>
            <a:spLocks noGrp="1"/>
          </p:cNvSpPr>
          <p:nvPr>
            <p:ph idx="1"/>
          </p:nvPr>
        </p:nvSpPr>
        <p:spPr>
          <a:xfrm>
            <a:off x="5589659" y="2261342"/>
            <a:ext cx="6270813" cy="1281888"/>
          </a:xfrm>
        </p:spPr>
        <p:txBody>
          <a:bodyPr/>
          <a:lstStyle/>
          <a:p>
            <a:pPr marL="0" indent="0">
              <a:buNone/>
            </a:pPr>
            <a:r>
              <a:rPr lang="it-IT" sz="2600" dirty="0">
                <a:solidFill>
                  <a:srgbClr val="000000"/>
                </a:solidFill>
                <a:latin typeface="Arial Narrow" panose="020B0606020202030204" pitchFamily="34" charset="0"/>
              </a:rPr>
              <a:t>È stato dimostrato che il </a:t>
            </a:r>
            <a:r>
              <a:rPr lang="it-IT" sz="2600" i="1" dirty="0">
                <a:solidFill>
                  <a:srgbClr val="000000"/>
                </a:solidFill>
                <a:latin typeface="Arial Narrow" panose="020B0606020202030204" pitchFamily="34" charset="0"/>
              </a:rPr>
              <a:t>costo totale destinato all’utilizzo di prodotti lubrificanti in realtà può essere compreso tra 5 e 15 volte il costo iniziale del solo lubrificante</a:t>
            </a:r>
            <a:r>
              <a:rPr lang="it-IT" sz="2600" dirty="0">
                <a:solidFill>
                  <a:srgbClr val="000000"/>
                </a:solidFill>
                <a:latin typeface="Arial Narrow" panose="020B0606020202030204" pitchFamily="34" charset="0"/>
              </a:rPr>
              <a:t>, poiché bisogna tener conto dei cosiddetti </a:t>
            </a:r>
            <a:r>
              <a:rPr lang="it-IT" sz="2600" b="1" dirty="0">
                <a:solidFill>
                  <a:srgbClr val="000000"/>
                </a:solidFill>
                <a:latin typeface="Arial Narrow" panose="020B0606020202030204" pitchFamily="34" charset="0"/>
              </a:rPr>
              <a:t>‘soft costs</a:t>
            </a:r>
            <a:r>
              <a:rPr lang="it-IT" sz="2600" dirty="0">
                <a:solidFill>
                  <a:srgbClr val="000000"/>
                </a:solidFill>
                <a:latin typeface="Arial Narrow" panose="020B0606020202030204" pitchFamily="34" charset="0"/>
              </a:rPr>
              <a:t>’ (costi flessibili), ovvero:
</a:t>
            </a:r>
            <a:r>
              <a:rPr lang="it-IT" sz="2600" b="1" dirty="0">
                <a:solidFill>
                  <a:srgbClr val="000000"/>
                </a:solidFill>
                <a:latin typeface="Arial Narrow" panose="020B0606020202030204" pitchFamily="34" charset="0"/>
              </a:rPr>
              <a:t>costi di pulizia del pavimento, rimozione dei rifiuti, stracci, guanti, degradazione degli utensili, influenza sulla durata di vita degli stampi, prodotti di scarto</a:t>
            </a:r>
            <a:r>
              <a:rPr lang="it-IT" sz="2800" dirty="0">
                <a:solidFill>
                  <a:srgbClr val="000000"/>
                </a:solidFill>
                <a:latin typeface="Arial Narrow" panose="020B0606020202030204" pitchFamily="34" charset="0"/>
              </a:rPr>
              <a:t>
</a:t>
            </a:r>
            <a:endParaRPr lang="it-IT" dirty="0">
              <a:latin typeface="Arial Narrow" panose="020B0606020202030204" pitchFamily="34" charset="0"/>
            </a:endParaRPr>
          </a:p>
        </p:txBody>
      </p:sp>
      <p:pic>
        <p:nvPicPr>
          <p:cNvPr id="12" name="Elemento grafico 11" descr="Tendenza in salita">
            <a:extLst>
              <a:ext uri="{FF2B5EF4-FFF2-40B4-BE49-F238E27FC236}">
                <a16:creationId xmlns:a16="http://schemas.microsoft.com/office/drawing/2014/main" id="{FB9C5A3B-9682-4E0A-AC28-A2C5BD319F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7677" y="2102677"/>
            <a:ext cx="1091096" cy="1091096"/>
          </a:xfrm>
          <a:prstGeom prst="rect">
            <a:avLst/>
          </a:prstGeom>
        </p:spPr>
      </p:pic>
      <p:sp>
        <p:nvSpPr>
          <p:cNvPr id="19" name="Segnaposto contenuto 2">
            <a:extLst>
              <a:ext uri="{FF2B5EF4-FFF2-40B4-BE49-F238E27FC236}">
                <a16:creationId xmlns:a16="http://schemas.microsoft.com/office/drawing/2014/main" id="{6304FB0B-F6CD-4826-828B-8D1F66B5CE44}"/>
              </a:ext>
            </a:extLst>
          </p:cNvPr>
          <p:cNvSpPr txBox="1">
            <a:spLocks/>
          </p:cNvSpPr>
          <p:nvPr/>
        </p:nvSpPr>
        <p:spPr bwMode="auto">
          <a:xfrm>
            <a:off x="741348" y="2441383"/>
            <a:ext cx="3456384" cy="565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latin typeface="Arial Narrow" panose="020B0606020202030204" pitchFamily="34" charset="0"/>
              </a:rPr>
              <a:t>	Costi Extra</a:t>
            </a:r>
          </a:p>
          <a:p>
            <a:endParaRPr lang="it-IT" dirty="0">
              <a:latin typeface="Arial Narrow" panose="020B0606020202030204" pitchFamily="34" charset="0"/>
            </a:endParaRPr>
          </a:p>
        </p:txBody>
      </p:sp>
      <p:pic>
        <p:nvPicPr>
          <p:cNvPr id="9" name="Immagine 8" descr="Immagine che contiene cibo&#10;&#10;Descrizione generata automaticamente">
            <a:extLst>
              <a:ext uri="{FF2B5EF4-FFF2-40B4-BE49-F238E27FC236}">
                <a16:creationId xmlns:a16="http://schemas.microsoft.com/office/drawing/2014/main" id="{8E4C0EA9-153D-4D84-A2D3-2E1C54CA63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237" y="3562274"/>
            <a:ext cx="5319422" cy="2717783"/>
          </a:xfrm>
          <a:prstGeom prst="rect">
            <a:avLst/>
          </a:prstGeom>
        </p:spPr>
      </p:pic>
      <p:sp>
        <p:nvSpPr>
          <p:cNvPr id="2" name="Titolo 1">
            <a:extLst>
              <a:ext uri="{FF2B5EF4-FFF2-40B4-BE49-F238E27FC236}">
                <a16:creationId xmlns:a16="http://schemas.microsoft.com/office/drawing/2014/main" id="{83C830BC-4CCB-4ED2-F270-B403C2F4B6D8}"/>
              </a:ext>
            </a:extLst>
          </p:cNvPr>
          <p:cNvSpPr txBox="1">
            <a:spLocks/>
          </p:cNvSpPr>
          <p:nvPr/>
        </p:nvSpPr>
        <p:spPr bwMode="auto">
          <a:xfrm>
            <a:off x="690831" y="616655"/>
            <a:ext cx="979765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it-IT" dirty="0">
                <a:solidFill>
                  <a:srgbClr val="C00000"/>
                </a:solidFill>
                <a:latin typeface="Nasa" panose="020B0500000000000000" pitchFamily="34" charset="0"/>
              </a:rPr>
              <a:t>LE CONSEGUENZE, QUANDO LA LUBRIFICAZIONE VIENE SOTTOVALUTATA:</a:t>
            </a:r>
            <a:r>
              <a:rPr lang="it-IT" sz="4800" b="1" i="1" dirty="0">
                <a:solidFill>
                  <a:srgbClr val="C00000"/>
                </a:solidFill>
                <a:latin typeface="Arial Nova Cond Light" panose="020B0306020202020204" pitchFamily="34" charset="0"/>
              </a:rPr>
              <a:t>
</a:t>
            </a:r>
          </a:p>
        </p:txBody>
      </p:sp>
      <p:pic>
        <p:nvPicPr>
          <p:cNvPr id="4" name="Immagine 3">
            <a:extLst>
              <a:ext uri="{FF2B5EF4-FFF2-40B4-BE49-F238E27FC236}">
                <a16:creationId xmlns:a16="http://schemas.microsoft.com/office/drawing/2014/main" id="{BE65D7C4-45F9-C1E6-2AD0-113BBC6304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272250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DAC009-4843-469F-B7C0-38228214A0B8}"/>
              </a:ext>
            </a:extLst>
          </p:cNvPr>
          <p:cNvSpPr>
            <a:spLocks noGrp="1"/>
          </p:cNvSpPr>
          <p:nvPr>
            <p:ph type="body" idx="1"/>
          </p:nvPr>
        </p:nvSpPr>
        <p:spPr>
          <a:xfrm>
            <a:off x="69344" y="692696"/>
            <a:ext cx="5386917" cy="1245145"/>
          </a:xfrm>
        </p:spPr>
        <p:txBody>
          <a:bodyPr/>
          <a:lstStyle/>
          <a:p>
            <a:pPr algn="ctr"/>
            <a:r>
              <a:rPr lang="it-IT" sz="4000" b="0" dirty="0">
                <a:solidFill>
                  <a:srgbClr val="C00000"/>
                </a:solidFill>
                <a:latin typeface="Nasa" panose="020B0500000000000000" pitchFamily="34" charset="0"/>
                <a:ea typeface="+mj-ea"/>
                <a:cs typeface="+mj-cs"/>
              </a:rPr>
              <a:t>APPROCCIO MANUALE CONVENZIONALE</a:t>
            </a:r>
          </a:p>
        </p:txBody>
      </p:sp>
      <p:sp>
        <p:nvSpPr>
          <p:cNvPr id="10" name="Segnaposto testo 9">
            <a:extLst>
              <a:ext uri="{FF2B5EF4-FFF2-40B4-BE49-F238E27FC236}">
                <a16:creationId xmlns:a16="http://schemas.microsoft.com/office/drawing/2014/main" id="{5EE26797-E04B-4012-BFC2-08924F86D895}"/>
              </a:ext>
            </a:extLst>
          </p:cNvPr>
          <p:cNvSpPr>
            <a:spLocks noGrp="1"/>
          </p:cNvSpPr>
          <p:nvPr>
            <p:ph type="body" sz="quarter" idx="3"/>
          </p:nvPr>
        </p:nvSpPr>
        <p:spPr>
          <a:xfrm>
            <a:off x="6600736" y="743695"/>
            <a:ext cx="5591264" cy="1245145"/>
          </a:xfrm>
        </p:spPr>
        <p:txBody>
          <a:bodyPr/>
          <a:lstStyle/>
          <a:p>
            <a:pPr algn="ctr"/>
            <a:r>
              <a:rPr lang="it-IT" sz="4000" b="0" dirty="0">
                <a:solidFill>
                  <a:srgbClr val="C00000"/>
                </a:solidFill>
                <a:latin typeface="Nasa" panose="020B0500000000000000" pitchFamily="34" charset="0"/>
                <a:ea typeface="+mj-ea"/>
                <a:cs typeface="+mj-cs"/>
              </a:rPr>
              <a:t>APPROCCIO AUTOMATICO DIETRONIC</a:t>
            </a:r>
          </a:p>
        </p:txBody>
      </p:sp>
      <p:sp>
        <p:nvSpPr>
          <p:cNvPr id="12" name="Segnaposto testo 7">
            <a:extLst>
              <a:ext uri="{FF2B5EF4-FFF2-40B4-BE49-F238E27FC236}">
                <a16:creationId xmlns:a16="http://schemas.microsoft.com/office/drawing/2014/main" id="{2FFF2E12-FAAE-446B-B609-E1D09AF5F28D}"/>
              </a:ext>
            </a:extLst>
          </p:cNvPr>
          <p:cNvSpPr txBox="1">
            <a:spLocks/>
          </p:cNvSpPr>
          <p:nvPr/>
        </p:nvSpPr>
        <p:spPr bwMode="auto">
          <a:xfrm>
            <a:off x="5611763" y="938709"/>
            <a:ext cx="881863" cy="76209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Font typeface="Arial" charset="0"/>
              <a:buNone/>
              <a:defRPr sz="2400" b="1" kern="1200">
                <a:solidFill>
                  <a:schemeClr val="tx1"/>
                </a:solidFill>
                <a:latin typeface="+mn-lt"/>
                <a:ea typeface="+mn-ea"/>
                <a:cs typeface="+mn-cs"/>
              </a:defRPr>
            </a:lvl1pPr>
            <a:lvl2pPr marL="457200" indent="0" algn="l" rtl="0" eaLnBrk="0" fontAlgn="base" hangingPunct="0">
              <a:spcBef>
                <a:spcPct val="20000"/>
              </a:spcBef>
              <a:spcAft>
                <a:spcPct val="0"/>
              </a:spcAft>
              <a:buFont typeface="Arial" charset="0"/>
              <a:buNone/>
              <a:defRPr sz="2000" b="1"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1800" b="1"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1600" b="1"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it-IT" sz="4400" b="0" dirty="0">
                <a:solidFill>
                  <a:srgbClr val="C00000"/>
                </a:solidFill>
                <a:latin typeface="Nasa" panose="020B0500000000000000" pitchFamily="34" charset="0"/>
                <a:ea typeface="+mj-ea"/>
                <a:cs typeface="+mj-cs"/>
              </a:rPr>
              <a:t>vs</a:t>
            </a:r>
          </a:p>
        </p:txBody>
      </p:sp>
      <p:sp>
        <p:nvSpPr>
          <p:cNvPr id="7" name="Segnaposto contenuto 2">
            <a:extLst>
              <a:ext uri="{FF2B5EF4-FFF2-40B4-BE49-F238E27FC236}">
                <a16:creationId xmlns:a16="http://schemas.microsoft.com/office/drawing/2014/main" id="{64191FEC-17E5-437B-81FE-D54AB42D4133}"/>
              </a:ext>
            </a:extLst>
          </p:cNvPr>
          <p:cNvSpPr txBox="1">
            <a:spLocks/>
          </p:cNvSpPr>
          <p:nvPr/>
        </p:nvSpPr>
        <p:spPr>
          <a:xfrm>
            <a:off x="7464151" y="5295556"/>
            <a:ext cx="4319835" cy="1674593"/>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de-DE" sz="3600" dirty="0">
                <a:solidFill>
                  <a:srgbClr val="C00000"/>
                </a:solidFill>
                <a:latin typeface="Arial Narrow" panose="020B0606020202030204" pitchFamily="34" charset="0"/>
              </a:rPr>
              <a:t>Impostazione e regolazione automatica dei parametri</a:t>
            </a:r>
          </a:p>
          <a:p>
            <a:pPr marL="0" indent="0">
              <a:buFont typeface="Arial" panose="020B0604020202020204" pitchFamily="34" charset="0"/>
              <a:buNone/>
            </a:pPr>
            <a:endParaRPr lang="de-DE" sz="2400" dirty="0">
              <a:solidFill>
                <a:srgbClr val="000000"/>
              </a:solidFill>
              <a:latin typeface="Arial Narrow" panose="020B0606020202030204" pitchFamily="34" charset="0"/>
            </a:endParaRPr>
          </a:p>
        </p:txBody>
      </p:sp>
      <p:pic>
        <p:nvPicPr>
          <p:cNvPr id="5" name="Immagine 4" descr="Immagine che contiene persona, uomo, interni, cucina&#10;&#10;Descrizione generata automaticamente">
            <a:extLst>
              <a:ext uri="{FF2B5EF4-FFF2-40B4-BE49-F238E27FC236}">
                <a16:creationId xmlns:a16="http://schemas.microsoft.com/office/drawing/2014/main" id="{3FCA3FE9-FAD1-4A99-85A0-3E24948EA0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096" y="2222369"/>
            <a:ext cx="4891093" cy="2413262"/>
          </a:xfrm>
          <a:prstGeom prst="rect">
            <a:avLst/>
          </a:prstGeom>
        </p:spPr>
      </p:pic>
      <p:pic>
        <p:nvPicPr>
          <p:cNvPr id="17" name="Immagine 16" descr="Immagine che contiene persona, uomo, interni, inpiedi&#10;&#10;Descrizione generata automaticamente">
            <a:extLst>
              <a:ext uri="{FF2B5EF4-FFF2-40B4-BE49-F238E27FC236}">
                <a16:creationId xmlns:a16="http://schemas.microsoft.com/office/drawing/2014/main" id="{26BBC468-C800-4DBA-BED4-D7562187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3813" y="2222369"/>
            <a:ext cx="4891093" cy="2413262"/>
          </a:xfrm>
          <a:prstGeom prst="rect">
            <a:avLst/>
          </a:prstGeom>
        </p:spPr>
      </p:pic>
      <p:pic>
        <p:nvPicPr>
          <p:cNvPr id="20" name="Elemento grafico 19" descr="Segno di spunta">
            <a:extLst>
              <a:ext uri="{FF2B5EF4-FFF2-40B4-BE49-F238E27FC236}">
                <a16:creationId xmlns:a16="http://schemas.microsoft.com/office/drawing/2014/main" id="{47E3350D-6B0E-416E-8D65-099B6C1EB0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14855" y="5402421"/>
            <a:ext cx="914400" cy="914400"/>
          </a:xfrm>
          <a:prstGeom prst="rect">
            <a:avLst/>
          </a:prstGeom>
        </p:spPr>
      </p:pic>
      <p:pic>
        <p:nvPicPr>
          <p:cNvPr id="2" name="Immagine 1">
            <a:extLst>
              <a:ext uri="{FF2B5EF4-FFF2-40B4-BE49-F238E27FC236}">
                <a16:creationId xmlns:a16="http://schemas.microsoft.com/office/drawing/2014/main" id="{20F83C4B-7324-D40C-8C6E-F81F034C19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
        <p:nvSpPr>
          <p:cNvPr id="4" name="CasellaDiTesto 3">
            <a:extLst>
              <a:ext uri="{FF2B5EF4-FFF2-40B4-BE49-F238E27FC236}">
                <a16:creationId xmlns:a16="http://schemas.microsoft.com/office/drawing/2014/main" id="{BF1B5921-7DF7-1EE6-B00E-68E81B5A5871}"/>
              </a:ext>
            </a:extLst>
          </p:cNvPr>
          <p:cNvSpPr txBox="1"/>
          <p:nvPr/>
        </p:nvSpPr>
        <p:spPr>
          <a:xfrm>
            <a:off x="408014" y="4725144"/>
            <a:ext cx="5876936" cy="1815882"/>
          </a:xfrm>
          <a:prstGeom prst="rect">
            <a:avLst/>
          </a:prstGeom>
          <a:noFill/>
        </p:spPr>
        <p:txBody>
          <a:bodyPr wrap="square" rtlCol="0">
            <a:spAutoFit/>
          </a:bodyPr>
          <a:lstStyle/>
          <a:p>
            <a:r>
              <a:rPr lang="it-IT" sz="2800" dirty="0">
                <a:solidFill>
                  <a:srgbClr val="C00000"/>
                </a:solidFill>
                <a:latin typeface="Arial Narrow" panose="020B0606020202030204" pitchFamily="34" charset="0"/>
              </a:rPr>
              <a:t>Approccio manuale che richiede costante intervento umano, con impegno significativo e necessità di regolazione dei parametri ogni volta che si rende necessario</a:t>
            </a:r>
          </a:p>
        </p:txBody>
      </p:sp>
    </p:spTree>
    <p:extLst>
      <p:ext uri="{BB962C8B-B14F-4D97-AF65-F5344CB8AC3E}">
        <p14:creationId xmlns:p14="http://schemas.microsoft.com/office/powerpoint/2010/main" val="3138599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Immagine 47">
            <a:extLst>
              <a:ext uri="{FF2B5EF4-FFF2-40B4-BE49-F238E27FC236}">
                <a16:creationId xmlns:a16="http://schemas.microsoft.com/office/drawing/2014/main" id="{69F2DC45-492E-2E3E-CCD3-4C5E798368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
        <p:nvSpPr>
          <p:cNvPr id="6" name="CasellaDiTesto 5">
            <a:extLst>
              <a:ext uri="{FF2B5EF4-FFF2-40B4-BE49-F238E27FC236}">
                <a16:creationId xmlns:a16="http://schemas.microsoft.com/office/drawing/2014/main" id="{63D3F298-A555-2F9C-F5CE-659D087F0DD5}"/>
              </a:ext>
            </a:extLst>
          </p:cNvPr>
          <p:cNvSpPr txBox="1"/>
          <p:nvPr/>
        </p:nvSpPr>
        <p:spPr>
          <a:xfrm>
            <a:off x="2760795" y="5236730"/>
            <a:ext cx="2304256" cy="646331"/>
          </a:xfrm>
          <a:prstGeom prst="rect">
            <a:avLst/>
          </a:prstGeom>
          <a:noFill/>
        </p:spPr>
        <p:txBody>
          <a:bodyPr wrap="square">
            <a:spAutoFit/>
          </a:bodyPr>
          <a:lstStyle/>
          <a:p>
            <a:pPr marL="0" indent="0" algn="ctr">
              <a:buFont typeface="Arial" charset="0"/>
              <a:buNone/>
            </a:pPr>
            <a:r>
              <a:rPr lang="it-IT" b="1" dirty="0">
                <a:solidFill>
                  <a:srgbClr val="000000"/>
                </a:solidFill>
                <a:latin typeface="Arial Narrow" panose="020B0606020202030204" pitchFamily="34" charset="0"/>
              </a:rPr>
              <a:t>RIDUZIONE dei PRODOTTI di SCARTO</a:t>
            </a:r>
            <a:endParaRPr lang="it-IT" dirty="0">
              <a:solidFill>
                <a:srgbClr val="000000"/>
              </a:solidFill>
              <a:latin typeface="Arial Narrow" panose="020B0606020202030204" pitchFamily="34" charset="0"/>
            </a:endParaRPr>
          </a:p>
        </p:txBody>
      </p:sp>
      <p:sp>
        <p:nvSpPr>
          <p:cNvPr id="9" name="CasellaDiTesto 8">
            <a:extLst>
              <a:ext uri="{FF2B5EF4-FFF2-40B4-BE49-F238E27FC236}">
                <a16:creationId xmlns:a16="http://schemas.microsoft.com/office/drawing/2014/main" id="{EF2F4AC3-7B5A-D2AC-19AC-17A8DEB250E1}"/>
              </a:ext>
            </a:extLst>
          </p:cNvPr>
          <p:cNvSpPr txBox="1"/>
          <p:nvPr/>
        </p:nvSpPr>
        <p:spPr>
          <a:xfrm>
            <a:off x="6896692" y="5171349"/>
            <a:ext cx="2831976" cy="923330"/>
          </a:xfrm>
          <a:prstGeom prst="rect">
            <a:avLst/>
          </a:prstGeom>
          <a:noFill/>
        </p:spPr>
        <p:txBody>
          <a:bodyPr wrap="square">
            <a:spAutoFit/>
          </a:bodyPr>
          <a:lstStyle/>
          <a:p>
            <a:pPr marL="0" indent="0" algn="ctr">
              <a:buNone/>
            </a:pPr>
            <a:r>
              <a:rPr lang="it-IT" b="1" dirty="0">
                <a:solidFill>
                  <a:srgbClr val="000000"/>
                </a:solidFill>
                <a:latin typeface="Arial Narrow" panose="020B0606020202030204" pitchFamily="34" charset="0"/>
              </a:rPr>
              <a:t>RIDUZIONE DEI TEMPI DI FERMO MACCHINA PER LA MANUTENZIONE</a:t>
            </a:r>
            <a:endParaRPr lang="it-IT" dirty="0">
              <a:solidFill>
                <a:srgbClr val="000000"/>
              </a:solidFill>
              <a:latin typeface="Arial Narrow" panose="020B0606020202030204" pitchFamily="34" charset="0"/>
            </a:endParaRPr>
          </a:p>
        </p:txBody>
      </p:sp>
      <p:sp>
        <p:nvSpPr>
          <p:cNvPr id="12" name="CasellaDiTesto 11">
            <a:extLst>
              <a:ext uri="{FF2B5EF4-FFF2-40B4-BE49-F238E27FC236}">
                <a16:creationId xmlns:a16="http://schemas.microsoft.com/office/drawing/2014/main" id="{CE0B53B1-80FC-5E6D-2E6F-7ACBECBA6070}"/>
              </a:ext>
            </a:extLst>
          </p:cNvPr>
          <p:cNvSpPr txBox="1"/>
          <p:nvPr/>
        </p:nvSpPr>
        <p:spPr>
          <a:xfrm>
            <a:off x="477873" y="5025181"/>
            <a:ext cx="2039888" cy="1200329"/>
          </a:xfrm>
          <a:prstGeom prst="rect">
            <a:avLst/>
          </a:prstGeom>
          <a:noFill/>
        </p:spPr>
        <p:txBody>
          <a:bodyPr wrap="square">
            <a:spAutoFit/>
          </a:bodyPr>
          <a:lstStyle/>
          <a:p>
            <a:pPr marL="0" indent="0" algn="ctr">
              <a:buNone/>
            </a:pPr>
            <a:r>
              <a:rPr lang="it-IT" b="1" dirty="0">
                <a:solidFill>
                  <a:srgbClr val="000000"/>
                </a:solidFill>
                <a:latin typeface="Arial Narrow" panose="020B0606020202030204" pitchFamily="34" charset="0"/>
              </a:rPr>
              <a:t>RISPARMIO DI OLIO LUBRIFICANTE ED ENERGIA ELETTRICA</a:t>
            </a:r>
          </a:p>
        </p:txBody>
      </p:sp>
      <p:sp>
        <p:nvSpPr>
          <p:cNvPr id="16" name="CasellaDiTesto 15">
            <a:extLst>
              <a:ext uri="{FF2B5EF4-FFF2-40B4-BE49-F238E27FC236}">
                <a16:creationId xmlns:a16="http://schemas.microsoft.com/office/drawing/2014/main" id="{69A89180-066A-ABC5-7FBE-9B93A09A408C}"/>
              </a:ext>
            </a:extLst>
          </p:cNvPr>
          <p:cNvSpPr txBox="1"/>
          <p:nvPr/>
        </p:nvSpPr>
        <p:spPr>
          <a:xfrm>
            <a:off x="9399180" y="5068393"/>
            <a:ext cx="2977195" cy="646331"/>
          </a:xfrm>
          <a:prstGeom prst="rect">
            <a:avLst/>
          </a:prstGeom>
          <a:noFill/>
        </p:spPr>
        <p:txBody>
          <a:bodyPr wrap="square">
            <a:spAutoFit/>
          </a:bodyPr>
          <a:lstStyle/>
          <a:p>
            <a:pPr marL="0" indent="0" algn="ctr">
              <a:buFont typeface="Arial" charset="0"/>
              <a:buNone/>
            </a:pPr>
            <a:r>
              <a:rPr lang="it-IT" b="1" dirty="0">
                <a:solidFill>
                  <a:srgbClr val="000000"/>
                </a:solidFill>
                <a:latin typeface="Arial Narrow" panose="020B0606020202030204" pitchFamily="34" charset="0"/>
              </a:rPr>
              <a:t>AMBIENTE DI LAVORO PIÙ PULITO E SICURO</a:t>
            </a:r>
          </a:p>
        </p:txBody>
      </p:sp>
      <p:pic>
        <p:nvPicPr>
          <p:cNvPr id="1026" name="Picture 2" descr="mano disegnato tratteggiata freccia forma 21999578 PNG">
            <a:extLst>
              <a:ext uri="{FF2B5EF4-FFF2-40B4-BE49-F238E27FC236}">
                <a16:creationId xmlns:a16="http://schemas.microsoft.com/office/drawing/2014/main" id="{FE9370EA-7C1C-8663-962C-B05AE07E03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261">
            <a:off x="1034524" y="2901690"/>
            <a:ext cx="2475436" cy="172176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mano disegnato tratteggiata freccia forma 21999578 PNG">
            <a:extLst>
              <a:ext uri="{FF2B5EF4-FFF2-40B4-BE49-F238E27FC236}">
                <a16:creationId xmlns:a16="http://schemas.microsoft.com/office/drawing/2014/main" id="{7E0E88F2-F04F-271A-4CE8-45DB80C8900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070666">
            <a:off x="7214986" y="3088346"/>
            <a:ext cx="2320676" cy="1614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mano disegnato tratteggiata freccia forma 21999578 PNG">
            <a:extLst>
              <a:ext uri="{FF2B5EF4-FFF2-40B4-BE49-F238E27FC236}">
                <a16:creationId xmlns:a16="http://schemas.microsoft.com/office/drawing/2014/main" id="{666EDB6D-0F28-F523-EFE8-87A3F7A8802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32346" flipH="1">
            <a:off x="8787699" y="2816186"/>
            <a:ext cx="2672613" cy="18589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mano disegnato tratteggiata freccia forma 21999578 PNG">
            <a:extLst>
              <a:ext uri="{FF2B5EF4-FFF2-40B4-BE49-F238E27FC236}">
                <a16:creationId xmlns:a16="http://schemas.microsoft.com/office/drawing/2014/main" id="{3F170881-B313-3241-9734-AE15324BB25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553883" flipH="1">
            <a:off x="2820695" y="3069877"/>
            <a:ext cx="2445947" cy="1701254"/>
          </a:xfrm>
          <a:prstGeom prst="rect">
            <a:avLst/>
          </a:prstGeom>
          <a:noFill/>
          <a:extLst>
            <a:ext uri="{909E8E84-426E-40DD-AFC4-6F175D3DCCD1}">
              <a14:hiddenFill xmlns:a14="http://schemas.microsoft.com/office/drawing/2010/main">
                <a:solidFill>
                  <a:srgbClr val="FFFFFF"/>
                </a:solidFill>
              </a14:hiddenFill>
            </a:ext>
          </a:extLst>
        </p:spPr>
      </p:pic>
      <p:sp>
        <p:nvSpPr>
          <p:cNvPr id="23" name="CasellaDiTesto 22">
            <a:extLst>
              <a:ext uri="{FF2B5EF4-FFF2-40B4-BE49-F238E27FC236}">
                <a16:creationId xmlns:a16="http://schemas.microsoft.com/office/drawing/2014/main" id="{F027805B-C35B-E345-133C-54AC811B076D}"/>
              </a:ext>
            </a:extLst>
          </p:cNvPr>
          <p:cNvSpPr txBox="1"/>
          <p:nvPr/>
        </p:nvSpPr>
        <p:spPr>
          <a:xfrm>
            <a:off x="3556468" y="6372036"/>
            <a:ext cx="6172200" cy="369332"/>
          </a:xfrm>
          <a:prstGeom prst="rect">
            <a:avLst/>
          </a:prstGeom>
          <a:noFill/>
        </p:spPr>
        <p:txBody>
          <a:bodyPr wrap="square">
            <a:spAutoFit/>
          </a:bodyPr>
          <a:lstStyle/>
          <a:p>
            <a:r>
              <a:rPr lang="it-IT" b="1" dirty="0">
                <a:latin typeface="Arial Narrow" panose="020B0606020202030204" pitchFamily="34" charset="0"/>
              </a:rPr>
              <a:t>RIDUZIONE DEGLI SPRECHI E AUMENTO DELLA PRODUTTIVITÀ</a:t>
            </a:r>
          </a:p>
        </p:txBody>
      </p:sp>
      <p:pic>
        <p:nvPicPr>
          <p:cNvPr id="24" name="Picture 2" descr="mano disegnato tratteggiata freccia forma 21999578 PNG">
            <a:extLst>
              <a:ext uri="{FF2B5EF4-FFF2-40B4-BE49-F238E27FC236}">
                <a16:creationId xmlns:a16="http://schemas.microsoft.com/office/drawing/2014/main" id="{68AD3BB5-C0A0-9DBF-A9F4-4C16D90D354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3360826" flipH="1">
            <a:off x="3805590" y="3131857"/>
            <a:ext cx="3446457" cy="2397149"/>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F596F4B8-22BA-F225-E5A0-7F3728C933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1764" y="815006"/>
            <a:ext cx="2174596" cy="1680904"/>
          </a:xfrm>
          <a:prstGeom prst="rect">
            <a:avLst/>
          </a:prstGeom>
        </p:spPr>
      </p:pic>
      <p:pic>
        <p:nvPicPr>
          <p:cNvPr id="5" name="Immagine 4">
            <a:extLst>
              <a:ext uri="{FF2B5EF4-FFF2-40B4-BE49-F238E27FC236}">
                <a16:creationId xmlns:a16="http://schemas.microsoft.com/office/drawing/2014/main" id="{6E555FD2-9AA3-7189-CF98-C94AF749F9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34815" y="532770"/>
            <a:ext cx="6498981" cy="4332653"/>
          </a:xfrm>
          <a:prstGeom prst="rect">
            <a:avLst/>
          </a:prstGeom>
        </p:spPr>
      </p:pic>
      <p:sp>
        <p:nvSpPr>
          <p:cNvPr id="2" name="CasellaDiTesto 1">
            <a:extLst>
              <a:ext uri="{FF2B5EF4-FFF2-40B4-BE49-F238E27FC236}">
                <a16:creationId xmlns:a16="http://schemas.microsoft.com/office/drawing/2014/main" id="{9D665454-76D2-13DC-958F-6AEC7CDCC6C1}"/>
              </a:ext>
            </a:extLst>
          </p:cNvPr>
          <p:cNvSpPr txBox="1"/>
          <p:nvPr/>
        </p:nvSpPr>
        <p:spPr>
          <a:xfrm>
            <a:off x="47328" y="206503"/>
            <a:ext cx="9962629" cy="584775"/>
          </a:xfrm>
          <a:prstGeom prst="rect">
            <a:avLst/>
          </a:prstGeom>
          <a:noFill/>
        </p:spPr>
        <p:txBody>
          <a:bodyPr wrap="square" rtlCol="0">
            <a:spAutoFit/>
          </a:bodyPr>
          <a:lstStyle/>
          <a:p>
            <a:pPr algn="ctr"/>
            <a:r>
              <a:rPr lang="it-IT" sz="3200" dirty="0">
                <a:solidFill>
                  <a:srgbClr val="C00000"/>
                </a:solidFill>
                <a:latin typeface="Nasa" panose="020B0500000000000000"/>
              </a:rPr>
              <a:t>POSSIBILITÀ DI INTEGRAZIONE IN INDUSTRIA 4.0 E 5.0 </a:t>
            </a:r>
          </a:p>
        </p:txBody>
      </p:sp>
    </p:spTree>
    <p:extLst>
      <p:ext uri="{BB962C8B-B14F-4D97-AF65-F5344CB8AC3E}">
        <p14:creationId xmlns:p14="http://schemas.microsoft.com/office/powerpoint/2010/main" val="1246235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a:extLst>
              <a:ext uri="{FF2B5EF4-FFF2-40B4-BE49-F238E27FC236}">
                <a16:creationId xmlns:a16="http://schemas.microsoft.com/office/drawing/2014/main" id="{F73DA076-A207-4BC7-A9B6-B534F093A358}"/>
              </a:ext>
            </a:extLst>
          </p:cNvPr>
          <p:cNvGraphicFramePr>
            <a:graphicFrameLocks noGrp="1"/>
          </p:cNvGraphicFramePr>
          <p:nvPr>
            <p:extLst>
              <p:ext uri="{D42A27DB-BD31-4B8C-83A1-F6EECF244321}">
                <p14:modId xmlns:p14="http://schemas.microsoft.com/office/powerpoint/2010/main" val="736041451"/>
              </p:ext>
            </p:extLst>
          </p:nvPr>
        </p:nvGraphicFramePr>
        <p:xfrm>
          <a:off x="551384" y="925876"/>
          <a:ext cx="11089231" cy="4448476"/>
        </p:xfrm>
        <a:graphic>
          <a:graphicData uri="http://schemas.openxmlformats.org/drawingml/2006/table">
            <a:tbl>
              <a:tblPr firstRow="1" bandRow="1">
                <a:tableStyleId>{21E4AEA4-8DFA-4A89-87EB-49C32662AFE0}</a:tableStyleId>
              </a:tblPr>
              <a:tblGrid>
                <a:gridCol w="2188664">
                  <a:extLst>
                    <a:ext uri="{9D8B030D-6E8A-4147-A177-3AD203B41FA5}">
                      <a16:colId xmlns:a16="http://schemas.microsoft.com/office/drawing/2014/main" val="3389198034"/>
                    </a:ext>
                  </a:extLst>
                </a:gridCol>
                <a:gridCol w="1896842">
                  <a:extLst>
                    <a:ext uri="{9D8B030D-6E8A-4147-A177-3AD203B41FA5}">
                      <a16:colId xmlns:a16="http://schemas.microsoft.com/office/drawing/2014/main" val="695982051"/>
                    </a:ext>
                  </a:extLst>
                </a:gridCol>
                <a:gridCol w="1823887">
                  <a:extLst>
                    <a:ext uri="{9D8B030D-6E8A-4147-A177-3AD203B41FA5}">
                      <a16:colId xmlns:a16="http://schemas.microsoft.com/office/drawing/2014/main" val="2770097329"/>
                    </a:ext>
                  </a:extLst>
                </a:gridCol>
                <a:gridCol w="1651447">
                  <a:extLst>
                    <a:ext uri="{9D8B030D-6E8A-4147-A177-3AD203B41FA5}">
                      <a16:colId xmlns:a16="http://schemas.microsoft.com/office/drawing/2014/main" val="4018256596"/>
                    </a:ext>
                  </a:extLst>
                </a:gridCol>
                <a:gridCol w="2007656">
                  <a:extLst>
                    <a:ext uri="{9D8B030D-6E8A-4147-A177-3AD203B41FA5}">
                      <a16:colId xmlns:a16="http://schemas.microsoft.com/office/drawing/2014/main" val="748162712"/>
                    </a:ext>
                  </a:extLst>
                </a:gridCol>
                <a:gridCol w="1520735">
                  <a:extLst>
                    <a:ext uri="{9D8B030D-6E8A-4147-A177-3AD203B41FA5}">
                      <a16:colId xmlns:a16="http://schemas.microsoft.com/office/drawing/2014/main" val="1450909339"/>
                    </a:ext>
                  </a:extLst>
                </a:gridCol>
              </a:tblGrid>
              <a:tr h="552786">
                <a:tc gridSpan="6">
                  <a:txBody>
                    <a:bodyPr/>
                    <a:lstStyle/>
                    <a:p>
                      <a:r>
                        <a:rPr lang="it-IT" sz="2400" dirty="0">
                          <a:latin typeface="Arial Narrow" panose="020B0606020202030204" pitchFamily="34" charset="0"/>
                        </a:rPr>
                        <a:t>ALCUNI DATI…
*Considerando una produzione annua di 1.500.000 pezzi (su 2 turni di lavoro al giorno)</a:t>
                      </a:r>
                    </a:p>
                  </a:txBody>
                  <a:tcPr/>
                </a:tc>
                <a:tc hMerge="1">
                  <a:txBody>
                    <a:bodyPr/>
                    <a:lstStyle/>
                    <a:p>
                      <a:endParaRPr lang="it-IT" dirty="0"/>
                    </a:p>
                  </a:txBody>
                  <a:tcPr/>
                </a:tc>
                <a:tc hMerge="1">
                  <a:txBody>
                    <a:bodyPr/>
                    <a:lstStyle/>
                    <a:p>
                      <a:endParaRPr lang="it-IT" dirty="0"/>
                    </a:p>
                  </a:txBody>
                  <a:tcPr/>
                </a:tc>
                <a:tc hMerge="1">
                  <a:txBody>
                    <a:bodyPr/>
                    <a:lstStyle/>
                    <a:p>
                      <a:endParaRPr lang="it-IT" dirty="0"/>
                    </a:p>
                  </a:txBody>
                  <a:tcPr/>
                </a:tc>
                <a:tc hMerge="1">
                  <a:txBody>
                    <a:bodyPr/>
                    <a:lstStyle/>
                    <a:p>
                      <a:endParaRPr lang="it-IT" dirty="0"/>
                    </a:p>
                  </a:txBody>
                  <a:tcPr/>
                </a:tc>
                <a:tc hMerge="1">
                  <a:txBody>
                    <a:bodyPr/>
                    <a:lstStyle/>
                    <a:p>
                      <a:endParaRPr lang="it-IT" dirty="0"/>
                    </a:p>
                  </a:txBody>
                  <a:tcPr/>
                </a:tc>
                <a:extLst>
                  <a:ext uri="{0D108BD9-81ED-4DB2-BD59-A6C34878D82A}">
                    <a16:rowId xmlns:a16="http://schemas.microsoft.com/office/drawing/2014/main" val="2627822877"/>
                  </a:ext>
                </a:extLst>
              </a:tr>
              <a:tr h="847604">
                <a:tc>
                  <a:txBody>
                    <a:bodyPr/>
                    <a:lstStyle/>
                    <a:p>
                      <a:endParaRPr lang="it-IT" sz="2000" b="1" dirty="0">
                        <a:latin typeface="Arial Narrow" panose="020B0606020202030204" pitchFamily="34" charset="0"/>
                      </a:endParaRPr>
                    </a:p>
                  </a:txBody>
                  <a:tcPr/>
                </a:tc>
                <a:tc>
                  <a:txBody>
                    <a:bodyPr/>
                    <a:lstStyle/>
                    <a:p>
                      <a:pPr algn="ctr"/>
                      <a:r>
                        <a:rPr lang="it-IT" sz="2000" b="1" dirty="0">
                          <a:latin typeface="Arial Narrow" panose="020B0606020202030204" pitchFamily="34" charset="0"/>
                        </a:rPr>
                        <a:t>NUMERO </a:t>
                      </a:r>
                    </a:p>
                    <a:p>
                      <a:pPr algn="ctr"/>
                      <a:r>
                        <a:rPr lang="it-IT" sz="2000" b="1" dirty="0">
                          <a:latin typeface="Arial Narrow" panose="020B0606020202030204" pitchFamily="34" charset="0"/>
                        </a:rPr>
                        <a:t>ANNUO</a:t>
                      </a:r>
                    </a:p>
                  </a:txBody>
                  <a:tcPr/>
                </a:tc>
                <a:tc>
                  <a:txBody>
                    <a:bodyPr/>
                    <a:lstStyle/>
                    <a:p>
                      <a:pPr algn="ctr"/>
                      <a:r>
                        <a:rPr lang="it-IT" sz="2000" b="1" dirty="0">
                          <a:latin typeface="Arial Narrow" panose="020B0606020202030204" pitchFamily="34" charset="0"/>
                        </a:rPr>
                        <a:t>COSTO</a:t>
                      </a:r>
                    </a:p>
                    <a:p>
                      <a:pPr algn="ctr"/>
                      <a:r>
                        <a:rPr lang="it-IT" sz="2000" b="1" dirty="0">
                          <a:latin typeface="Arial Narrow" panose="020B0606020202030204" pitchFamily="34" charset="0"/>
                        </a:rPr>
                        <a:t>MEDIO</a:t>
                      </a:r>
                    </a:p>
                  </a:txBody>
                  <a:tcPr/>
                </a:tc>
                <a:tc>
                  <a:txBody>
                    <a:bodyPr/>
                    <a:lstStyle/>
                    <a:p>
                      <a:pPr algn="ctr"/>
                      <a:r>
                        <a:rPr lang="it-IT" sz="2000" b="1" dirty="0">
                          <a:latin typeface="Arial Narrow" panose="020B0606020202030204" pitchFamily="34" charset="0"/>
                        </a:rPr>
                        <a:t>COSTO</a:t>
                      </a:r>
                    </a:p>
                    <a:p>
                      <a:pPr algn="ctr"/>
                      <a:r>
                        <a:rPr lang="it-IT" sz="2000" b="1" dirty="0">
                          <a:latin typeface="Arial Narrow" panose="020B0606020202030204" pitchFamily="34" charset="0"/>
                        </a:rPr>
                        <a:t>ANNUO</a:t>
                      </a:r>
                    </a:p>
                  </a:txBody>
                  <a:tcPr/>
                </a:tc>
                <a:tc>
                  <a:txBody>
                    <a:bodyPr/>
                    <a:lstStyle/>
                    <a:p>
                      <a:pPr algn="ctr"/>
                      <a:r>
                        <a:rPr lang="it-IT" sz="2000" b="1" dirty="0">
                          <a:latin typeface="Arial Narrow" panose="020B0606020202030204" pitchFamily="34" charset="0"/>
                        </a:rPr>
                        <a:t>MIGLIORAMENTO</a:t>
                      </a:r>
                    </a:p>
                  </a:txBody>
                  <a:tcPr/>
                </a:tc>
                <a:tc>
                  <a:txBody>
                    <a:bodyPr/>
                    <a:lstStyle/>
                    <a:p>
                      <a:pPr algn="ctr"/>
                      <a:r>
                        <a:rPr lang="it-IT" sz="2000" b="1" dirty="0">
                          <a:latin typeface="Arial Narrow" panose="020B0606020202030204" pitchFamily="34" charset="0"/>
                        </a:rPr>
                        <a:t>RISPARMIO ANNUO</a:t>
                      </a:r>
                    </a:p>
                  </a:txBody>
                  <a:tcPr/>
                </a:tc>
                <a:extLst>
                  <a:ext uri="{0D108BD9-81ED-4DB2-BD59-A6C34878D82A}">
                    <a16:rowId xmlns:a16="http://schemas.microsoft.com/office/drawing/2014/main" val="3848423290"/>
                  </a:ext>
                </a:extLst>
              </a:tr>
              <a:tr h="417668">
                <a:tc>
                  <a:txBody>
                    <a:bodyPr/>
                    <a:lstStyle/>
                    <a:p>
                      <a:r>
                        <a:rPr lang="it-IT" sz="2000" b="1" kern="1200" dirty="0">
                          <a:solidFill>
                            <a:schemeClr val="dk1"/>
                          </a:solidFill>
                          <a:latin typeface="Arial Narrow" panose="020B0606020202030204" pitchFamily="34" charset="0"/>
                          <a:ea typeface="+mn-ea"/>
                          <a:cs typeface="+mn-cs"/>
                        </a:rPr>
                        <a:t>CONSUMO di OLIO</a:t>
                      </a:r>
                    </a:p>
                  </a:txBody>
                  <a:tcPr/>
                </a:tc>
                <a:tc>
                  <a:txBody>
                    <a:bodyPr/>
                    <a:lstStyle/>
                    <a:p>
                      <a:pPr algn="ctr"/>
                      <a:r>
                        <a:rPr lang="it-IT" sz="2000" dirty="0">
                          <a:latin typeface="Arial Narrow" panose="020B0606020202030204" pitchFamily="34" charset="0"/>
                        </a:rPr>
                        <a:t>12.000 lt</a:t>
                      </a:r>
                    </a:p>
                  </a:txBody>
                  <a:tcPr/>
                </a:tc>
                <a:tc>
                  <a:txBody>
                    <a:bodyPr/>
                    <a:lstStyle/>
                    <a:p>
                      <a:pPr algn="ctr"/>
                      <a:r>
                        <a:rPr lang="it-IT" sz="2000" dirty="0">
                          <a:latin typeface="Arial Narrow" panose="020B0606020202030204" pitchFamily="34" charset="0"/>
                        </a:rPr>
                        <a:t>3,00 €/lt</a:t>
                      </a:r>
                    </a:p>
                  </a:txBody>
                  <a:tcPr/>
                </a:tc>
                <a:tc>
                  <a:txBody>
                    <a:bodyPr/>
                    <a:lstStyle/>
                    <a:p>
                      <a:pPr algn="ctr"/>
                      <a:r>
                        <a:rPr lang="it-IT" sz="2000" dirty="0">
                          <a:latin typeface="Arial Narrow" panose="020B0606020202030204" pitchFamily="34" charset="0"/>
                        </a:rPr>
                        <a:t>36.000,00 €</a:t>
                      </a:r>
                    </a:p>
                  </a:txBody>
                  <a:tcPr/>
                </a:tc>
                <a:tc>
                  <a:txBody>
                    <a:bodyPr/>
                    <a:lstStyle/>
                    <a:p>
                      <a:pPr algn="ctr"/>
                      <a:r>
                        <a:rPr lang="it-IT" sz="2000" dirty="0">
                          <a:latin typeface="Arial Narrow" panose="020B0606020202030204" pitchFamily="34" charset="0"/>
                        </a:rPr>
                        <a:t>80% in meno</a:t>
                      </a:r>
                    </a:p>
                  </a:txBody>
                  <a:tcPr/>
                </a:tc>
                <a:tc>
                  <a:txBody>
                    <a:bodyPr/>
                    <a:lstStyle/>
                    <a:p>
                      <a:pPr algn="ctr"/>
                      <a:r>
                        <a:rPr lang="it-IT" sz="2000" dirty="0">
                          <a:latin typeface="Arial Narrow" panose="020B0606020202030204" pitchFamily="34" charset="0"/>
                        </a:rPr>
                        <a:t>28.800,00 €</a:t>
                      </a:r>
                    </a:p>
                  </a:txBody>
                  <a:tcPr/>
                </a:tc>
                <a:extLst>
                  <a:ext uri="{0D108BD9-81ED-4DB2-BD59-A6C34878D82A}">
                    <a16:rowId xmlns:a16="http://schemas.microsoft.com/office/drawing/2014/main" val="496563209"/>
                  </a:ext>
                </a:extLst>
              </a:tr>
              <a:tr h="658666">
                <a:tc>
                  <a:txBody>
                    <a:bodyPr/>
                    <a:lstStyle/>
                    <a:p>
                      <a:r>
                        <a:rPr lang="it-IT" sz="2000" b="1" kern="1200" dirty="0">
                          <a:solidFill>
                            <a:schemeClr val="dk1"/>
                          </a:solidFill>
                          <a:latin typeface="Arial Narrow" panose="020B0606020202030204" pitchFamily="34" charset="0"/>
                          <a:ea typeface="+mn-ea"/>
                          <a:cs typeface="+mn-cs"/>
                        </a:rPr>
                        <a:t>COSTO DI PULIZIA dell’ AMBIENTE</a:t>
                      </a:r>
                    </a:p>
                  </a:txBody>
                  <a:tcPr/>
                </a:tc>
                <a:tc>
                  <a:txBody>
                    <a:bodyPr/>
                    <a:lstStyle/>
                    <a:p>
                      <a:pPr algn="ctr"/>
                      <a:r>
                        <a:rPr lang="it-IT" sz="2000" dirty="0">
                          <a:latin typeface="Arial Narrow" panose="020B0606020202030204" pitchFamily="34" charset="0"/>
                        </a:rPr>
                        <a:t>600 h</a:t>
                      </a:r>
                    </a:p>
                  </a:txBody>
                  <a:tcPr/>
                </a:tc>
                <a:tc>
                  <a:txBody>
                    <a:bodyPr/>
                    <a:lstStyle/>
                    <a:p>
                      <a:pPr algn="ctr"/>
                      <a:r>
                        <a:rPr lang="it-IT" sz="2000" dirty="0">
                          <a:latin typeface="Arial Narrow" panose="020B0606020202030204" pitchFamily="34" charset="0"/>
                        </a:rPr>
                        <a:t>25 €/h</a:t>
                      </a:r>
                    </a:p>
                  </a:txBody>
                  <a:tcPr/>
                </a:tc>
                <a:tc>
                  <a:txBody>
                    <a:bodyPr/>
                    <a:lstStyle/>
                    <a:p>
                      <a:pPr algn="ctr"/>
                      <a:r>
                        <a:rPr lang="it-IT" sz="2000" dirty="0">
                          <a:latin typeface="Arial Narrow" panose="020B0606020202030204" pitchFamily="34" charset="0"/>
                        </a:rPr>
                        <a:t>15.000,00 €</a:t>
                      </a:r>
                    </a:p>
                  </a:txBody>
                  <a:tcPr/>
                </a:tc>
                <a:tc>
                  <a:txBody>
                    <a:bodyPr/>
                    <a:lstStyle/>
                    <a:p>
                      <a:pPr algn="ctr"/>
                      <a:r>
                        <a:rPr lang="it-IT" sz="2000" dirty="0">
                          <a:latin typeface="Arial Narrow" panose="020B0606020202030204" pitchFamily="34" charset="0"/>
                        </a:rPr>
                        <a:t>50% in meno</a:t>
                      </a:r>
                    </a:p>
                  </a:txBody>
                  <a:tcPr/>
                </a:tc>
                <a:tc>
                  <a:txBody>
                    <a:bodyPr/>
                    <a:lstStyle/>
                    <a:p>
                      <a:pPr algn="ctr"/>
                      <a:r>
                        <a:rPr lang="it-IT" sz="2000" dirty="0">
                          <a:latin typeface="Arial Narrow" panose="020B0606020202030204" pitchFamily="34" charset="0"/>
                        </a:rPr>
                        <a:t>7.500,00 €</a:t>
                      </a:r>
                    </a:p>
                  </a:txBody>
                  <a:tcPr/>
                </a:tc>
                <a:extLst>
                  <a:ext uri="{0D108BD9-81ED-4DB2-BD59-A6C34878D82A}">
                    <a16:rowId xmlns:a16="http://schemas.microsoft.com/office/drawing/2014/main" val="3474647944"/>
                  </a:ext>
                </a:extLst>
              </a:tr>
              <a:tr h="479082">
                <a:tc>
                  <a:txBody>
                    <a:bodyPr/>
                    <a:lstStyle/>
                    <a:p>
                      <a:r>
                        <a:rPr lang="it-IT" sz="2000" b="1" kern="1200" dirty="0">
                          <a:solidFill>
                            <a:schemeClr val="dk1"/>
                          </a:solidFill>
                          <a:latin typeface="Arial Narrow" panose="020B0606020202030204" pitchFamily="34" charset="0"/>
                          <a:ea typeface="+mn-ea"/>
                          <a:cs typeface="+mn-cs"/>
                        </a:rPr>
                        <a:t>TEMPI di FERMO MACCHINA</a:t>
                      </a:r>
                    </a:p>
                  </a:txBody>
                  <a:tcPr/>
                </a:tc>
                <a:tc>
                  <a:txBody>
                    <a:bodyPr/>
                    <a:lstStyle/>
                    <a:p>
                      <a:pPr algn="ctr"/>
                      <a:r>
                        <a:rPr lang="it-IT" sz="2000" dirty="0">
                          <a:latin typeface="Arial Narrow" panose="020B0606020202030204" pitchFamily="34" charset="0"/>
                        </a:rPr>
                        <a:t>6.072 </a:t>
                      </a:r>
                      <a:r>
                        <a:rPr lang="it-IT" sz="2000" dirty="0" err="1">
                          <a:latin typeface="Arial Narrow" panose="020B0606020202030204" pitchFamily="34" charset="0"/>
                        </a:rPr>
                        <a:t>min</a:t>
                      </a:r>
                      <a:endParaRPr lang="it-IT" sz="2000" dirty="0">
                        <a:latin typeface="Arial Narrow" panose="020B0606020202030204" pitchFamily="34" charset="0"/>
                      </a:endParaRPr>
                    </a:p>
                    <a:p>
                      <a:pPr algn="ctr"/>
                      <a:r>
                        <a:rPr lang="it-IT" sz="2000" dirty="0">
                          <a:latin typeface="Arial Narrow" panose="020B0606020202030204" pitchFamily="34" charset="0"/>
                        </a:rPr>
                        <a:t>101,20 h</a:t>
                      </a:r>
                    </a:p>
                  </a:txBody>
                  <a:tcPr/>
                </a:tc>
                <a:tc>
                  <a:txBody>
                    <a:bodyPr/>
                    <a:lstStyle/>
                    <a:p>
                      <a:pPr algn="ctr"/>
                      <a:r>
                        <a:rPr lang="it-IT" sz="2000" dirty="0">
                          <a:latin typeface="Arial Narrow" panose="020B0606020202030204" pitchFamily="34" charset="0"/>
                        </a:rPr>
                        <a:t>5 €/</a:t>
                      </a:r>
                      <a:r>
                        <a:rPr lang="it-IT" sz="2000" dirty="0" err="1">
                          <a:latin typeface="Arial Narrow" panose="020B0606020202030204" pitchFamily="34" charset="0"/>
                        </a:rPr>
                        <a:t>min</a:t>
                      </a:r>
                      <a:endParaRPr lang="it-IT" sz="2000" dirty="0">
                        <a:latin typeface="Arial Narrow" panose="020B0606020202030204" pitchFamily="34" charset="0"/>
                      </a:endParaRPr>
                    </a:p>
                    <a:p>
                      <a:pPr algn="ctr"/>
                      <a:r>
                        <a:rPr lang="it-IT" sz="2000" dirty="0">
                          <a:latin typeface="Arial Narrow" panose="020B0606020202030204" pitchFamily="34" charset="0"/>
                        </a:rPr>
                        <a:t>300 €/h</a:t>
                      </a:r>
                    </a:p>
                  </a:txBody>
                  <a:tcPr/>
                </a:tc>
                <a:tc>
                  <a:txBody>
                    <a:bodyPr/>
                    <a:lstStyle/>
                    <a:p>
                      <a:pPr algn="ctr"/>
                      <a:r>
                        <a:rPr lang="it-IT" sz="2000" dirty="0">
                          <a:latin typeface="Arial Narrow" panose="020B0606020202030204" pitchFamily="34" charset="0"/>
                        </a:rPr>
                        <a:t>30.360,00 €</a:t>
                      </a:r>
                    </a:p>
                  </a:txBody>
                  <a:tcPr/>
                </a:tc>
                <a:tc>
                  <a:txBody>
                    <a:bodyPr/>
                    <a:lstStyle/>
                    <a:p>
                      <a:pPr algn="ctr"/>
                      <a:r>
                        <a:rPr lang="it-IT" sz="2000" dirty="0">
                          <a:latin typeface="Arial Narrow" panose="020B0606020202030204" pitchFamily="34" charset="0"/>
                        </a:rPr>
                        <a:t>30% in meno</a:t>
                      </a:r>
                    </a:p>
                  </a:txBody>
                  <a:tcPr/>
                </a:tc>
                <a:tc>
                  <a:txBody>
                    <a:bodyPr/>
                    <a:lstStyle/>
                    <a:p>
                      <a:pPr algn="ctr"/>
                      <a:r>
                        <a:rPr lang="it-IT" sz="2000" dirty="0">
                          <a:latin typeface="Arial Narrow" panose="020B0606020202030204" pitchFamily="34" charset="0"/>
                        </a:rPr>
                        <a:t>9.108,00 €</a:t>
                      </a:r>
                    </a:p>
                  </a:txBody>
                  <a:tcPr/>
                </a:tc>
                <a:extLst>
                  <a:ext uri="{0D108BD9-81ED-4DB2-BD59-A6C34878D82A}">
                    <a16:rowId xmlns:a16="http://schemas.microsoft.com/office/drawing/2014/main" val="3349792867"/>
                  </a:ext>
                </a:extLst>
              </a:tr>
              <a:tr h="479082">
                <a:tc>
                  <a:txBody>
                    <a:bodyPr/>
                    <a:lstStyle/>
                    <a:p>
                      <a:r>
                        <a:rPr lang="it-IT" sz="2000" b="1" kern="1200" dirty="0">
                          <a:solidFill>
                            <a:schemeClr val="dk1"/>
                          </a:solidFill>
                          <a:latin typeface="Arial Narrow" panose="020B0606020202030204" pitchFamily="34" charset="0"/>
                          <a:ea typeface="+mn-ea"/>
                          <a:cs typeface="+mn-cs"/>
                        </a:rPr>
                        <a:t>SCRAPS</a:t>
                      </a:r>
                    </a:p>
                  </a:txBody>
                  <a:tcPr/>
                </a:tc>
                <a:tc>
                  <a:txBody>
                    <a:bodyPr/>
                    <a:lstStyle/>
                    <a:p>
                      <a:pPr algn="ctr"/>
                      <a:r>
                        <a:rPr lang="it-IT" sz="2000" dirty="0">
                          <a:latin typeface="Arial Narrow" panose="020B0606020202030204" pitchFamily="34" charset="0"/>
                        </a:rPr>
                        <a:t>46.656 pezzi</a:t>
                      </a:r>
                    </a:p>
                  </a:txBody>
                  <a:tcPr/>
                </a:tc>
                <a:tc>
                  <a:txBody>
                    <a:bodyPr/>
                    <a:lstStyle/>
                    <a:p>
                      <a:pPr algn="ctr"/>
                      <a:r>
                        <a:rPr lang="it-IT" sz="2000" dirty="0">
                          <a:latin typeface="Arial Narrow" panose="020B0606020202030204" pitchFamily="34" charset="0"/>
                        </a:rPr>
                        <a:t>2,00 €/pz</a:t>
                      </a:r>
                    </a:p>
                  </a:txBody>
                  <a:tcPr/>
                </a:tc>
                <a:tc>
                  <a:txBody>
                    <a:bodyPr/>
                    <a:lstStyle/>
                    <a:p>
                      <a:pPr algn="ctr"/>
                      <a:r>
                        <a:rPr lang="it-IT" sz="2000" dirty="0">
                          <a:latin typeface="Arial Narrow" panose="020B0606020202030204" pitchFamily="34" charset="0"/>
                        </a:rPr>
                        <a:t>93.312,00 €</a:t>
                      </a:r>
                    </a:p>
                  </a:txBody>
                  <a:tcPr/>
                </a:tc>
                <a:tc>
                  <a:txBody>
                    <a:bodyPr/>
                    <a:lstStyle/>
                    <a:p>
                      <a:pPr algn="ctr"/>
                      <a:r>
                        <a:rPr lang="it-IT" sz="2000" dirty="0">
                          <a:latin typeface="Arial Narrow" panose="020B0606020202030204" pitchFamily="34" charset="0"/>
                        </a:rPr>
                        <a:t>40% in meno</a:t>
                      </a:r>
                    </a:p>
                  </a:txBody>
                  <a:tcPr/>
                </a:tc>
                <a:tc>
                  <a:txBody>
                    <a:bodyPr/>
                    <a:lstStyle/>
                    <a:p>
                      <a:pPr algn="ctr"/>
                      <a:r>
                        <a:rPr lang="it-IT" sz="2000" dirty="0">
                          <a:latin typeface="Arial Narrow" panose="020B0606020202030204" pitchFamily="34" charset="0"/>
                        </a:rPr>
                        <a:t>37.324,80€</a:t>
                      </a:r>
                    </a:p>
                  </a:txBody>
                  <a:tcPr/>
                </a:tc>
                <a:extLst>
                  <a:ext uri="{0D108BD9-81ED-4DB2-BD59-A6C34878D82A}">
                    <a16:rowId xmlns:a16="http://schemas.microsoft.com/office/drawing/2014/main" val="1934062150"/>
                  </a:ext>
                </a:extLst>
              </a:tr>
              <a:tr h="479082">
                <a:tc>
                  <a:txBody>
                    <a:bodyPr/>
                    <a:lstStyle/>
                    <a:p>
                      <a:r>
                        <a:rPr lang="it-IT" sz="2000" b="1" kern="1200" dirty="0">
                          <a:solidFill>
                            <a:schemeClr val="dk1"/>
                          </a:solidFill>
                          <a:latin typeface="Arial Narrow" panose="020B0606020202030204" pitchFamily="34" charset="0"/>
                          <a:ea typeface="+mn-ea"/>
                          <a:cs typeface="+mn-cs"/>
                        </a:rPr>
                        <a:t>TOTAL</a:t>
                      </a:r>
                    </a:p>
                  </a:txBody>
                  <a:tcPr/>
                </a:tc>
                <a:tc>
                  <a:txBody>
                    <a:bodyPr/>
                    <a:lstStyle/>
                    <a:p>
                      <a:pPr algn="ctr"/>
                      <a:endParaRPr lang="it-IT" sz="2000" dirty="0">
                        <a:latin typeface="Arial Narrow" panose="020B0606020202030204" pitchFamily="34" charset="0"/>
                      </a:endParaRPr>
                    </a:p>
                  </a:txBody>
                  <a:tcPr/>
                </a:tc>
                <a:tc>
                  <a:txBody>
                    <a:bodyPr/>
                    <a:lstStyle/>
                    <a:p>
                      <a:pPr algn="ctr"/>
                      <a:endParaRPr lang="it-IT" sz="2000" dirty="0">
                        <a:latin typeface="Arial Narrow" panose="020B0606020202030204" pitchFamily="34" charset="0"/>
                      </a:endParaRPr>
                    </a:p>
                  </a:txBody>
                  <a:tcPr/>
                </a:tc>
                <a:tc>
                  <a:txBody>
                    <a:bodyPr/>
                    <a:lstStyle/>
                    <a:p>
                      <a:pPr algn="ctr"/>
                      <a:r>
                        <a:rPr lang="it-IT" sz="2000" b="1" dirty="0">
                          <a:latin typeface="Arial Narrow" panose="020B0606020202030204" pitchFamily="34" charset="0"/>
                        </a:rPr>
                        <a:t>174.672,00 €</a:t>
                      </a:r>
                    </a:p>
                  </a:txBody>
                  <a:tcPr/>
                </a:tc>
                <a:tc>
                  <a:txBody>
                    <a:bodyPr/>
                    <a:lstStyle/>
                    <a:p>
                      <a:pPr algn="ctr"/>
                      <a:r>
                        <a:rPr lang="it-IT" sz="2000" b="1" dirty="0">
                          <a:latin typeface="Arial Narrow" panose="020B0606020202030204" pitchFamily="34" charset="0"/>
                        </a:rPr>
                        <a:t>ca. 60% </a:t>
                      </a:r>
                    </a:p>
                  </a:txBody>
                  <a:tcPr/>
                </a:tc>
                <a:tc>
                  <a:txBody>
                    <a:bodyPr/>
                    <a:lstStyle/>
                    <a:p>
                      <a:pPr algn="ctr"/>
                      <a:r>
                        <a:rPr lang="it-IT" sz="2000" b="1" dirty="0">
                          <a:latin typeface="Arial Narrow" panose="020B0606020202030204" pitchFamily="34" charset="0"/>
                        </a:rPr>
                        <a:t>82.732,80 €</a:t>
                      </a:r>
                    </a:p>
                  </a:txBody>
                  <a:tcPr/>
                </a:tc>
                <a:extLst>
                  <a:ext uri="{0D108BD9-81ED-4DB2-BD59-A6C34878D82A}">
                    <a16:rowId xmlns:a16="http://schemas.microsoft.com/office/drawing/2014/main" val="4099854007"/>
                  </a:ext>
                </a:extLst>
              </a:tr>
            </a:tbl>
          </a:graphicData>
        </a:graphic>
      </p:graphicFrame>
      <p:sp>
        <p:nvSpPr>
          <p:cNvPr id="6" name="Segnaposto contenuto 2">
            <a:extLst>
              <a:ext uri="{FF2B5EF4-FFF2-40B4-BE49-F238E27FC236}">
                <a16:creationId xmlns:a16="http://schemas.microsoft.com/office/drawing/2014/main" id="{E791EA72-622A-4C54-8290-4A3EAD837F88}"/>
              </a:ext>
            </a:extLst>
          </p:cNvPr>
          <p:cNvSpPr txBox="1">
            <a:spLocks/>
          </p:cNvSpPr>
          <p:nvPr/>
        </p:nvSpPr>
        <p:spPr>
          <a:xfrm>
            <a:off x="623392" y="5731961"/>
            <a:ext cx="10560496" cy="1143000"/>
          </a:xfrm>
          <a:prstGeom prst="rect">
            <a:avLst/>
          </a:prstGeom>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dirty="0">
                <a:latin typeface="Arial Narrow" panose="020B0606020202030204" pitchFamily="34" charset="0"/>
              </a:rPr>
              <a:t>Senza contare ulteriori vantaggi difficilmente quantificabili, come il risparmio energetico, l’aumento della durata degli stampi e il miglioramento della qualità del prodotto finale </a:t>
            </a:r>
            <a:r>
              <a:rPr lang="it-IT" dirty="0">
                <a:solidFill>
                  <a:srgbClr val="000000"/>
                </a:solidFill>
                <a:latin typeface="Arial Narrow" panose="020B0606020202030204" pitchFamily="34" charset="0"/>
              </a:rPr>
              <a:t>
</a:t>
            </a:r>
            <a:endParaRPr lang="de-DE" dirty="0">
              <a:solidFill>
                <a:srgbClr val="000000"/>
              </a:solidFill>
              <a:latin typeface="Arial Narrow" panose="020B0606020202030204" pitchFamily="34" charset="0"/>
            </a:endParaRPr>
          </a:p>
        </p:txBody>
      </p:sp>
      <p:pic>
        <p:nvPicPr>
          <p:cNvPr id="3" name="Immagine 2">
            <a:extLst>
              <a:ext uri="{FF2B5EF4-FFF2-40B4-BE49-F238E27FC236}">
                <a16:creationId xmlns:a16="http://schemas.microsoft.com/office/drawing/2014/main" id="{162EE315-1434-492D-BC3F-3E257D8501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938125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0F06AA-2FB7-4335-AA63-5FF00C7DD41A}"/>
              </a:ext>
            </a:extLst>
          </p:cNvPr>
          <p:cNvSpPr>
            <a:spLocks noGrp="1"/>
          </p:cNvSpPr>
          <p:nvPr>
            <p:ph type="title"/>
          </p:nvPr>
        </p:nvSpPr>
        <p:spPr>
          <a:xfrm>
            <a:off x="488137" y="542356"/>
            <a:ext cx="10598962" cy="1143000"/>
          </a:xfrm>
        </p:spPr>
        <p:txBody>
          <a:bodyPr/>
          <a:lstStyle/>
          <a:p>
            <a:pPr algn="l" eaLnBrk="1" hangingPunct="1"/>
            <a:r>
              <a:rPr lang="it-IT" dirty="0">
                <a:solidFill>
                  <a:srgbClr val="C00000"/>
                </a:solidFill>
                <a:latin typeface="Nasa" panose="020B0500000000000000" pitchFamily="34" charset="0"/>
              </a:rPr>
              <a:t>DIETRONIC ESSENTIALS</a:t>
            </a:r>
            <a:br>
              <a:rPr lang="it-IT" b="1" dirty="0">
                <a:solidFill>
                  <a:srgbClr val="C00000"/>
                </a:solidFill>
                <a:latin typeface="Nasa" panose="020B0500000000000000" pitchFamily="34" charset="0"/>
              </a:rPr>
            </a:br>
            <a:r>
              <a:rPr lang="it-IT" dirty="0">
                <a:solidFill>
                  <a:srgbClr val="C00000"/>
                </a:solidFill>
                <a:latin typeface="Arial Narrow" panose="020B0606020202030204" pitchFamily="34" charset="0"/>
              </a:rPr>
              <a:t>una soluzione per ogni applicazione</a:t>
            </a:r>
            <a:r>
              <a:rPr lang="it-IT" b="1" dirty="0">
                <a:solidFill>
                  <a:srgbClr val="C00000"/>
                </a:solidFill>
                <a:latin typeface="Nasa" panose="020B0500000000000000" pitchFamily="34" charset="0"/>
              </a:rPr>
              <a:t>
</a:t>
            </a:r>
          </a:p>
        </p:txBody>
      </p:sp>
      <p:pic>
        <p:nvPicPr>
          <p:cNvPr id="5" name="Immagine 4" descr="Immagine che contiene apparecchio, bianco, camion, facciata&#10;&#10;Descrizione generata automaticamente">
            <a:extLst>
              <a:ext uri="{FF2B5EF4-FFF2-40B4-BE49-F238E27FC236}">
                <a16:creationId xmlns:a16="http://schemas.microsoft.com/office/drawing/2014/main" id="{2AE10DD7-9714-466A-9524-AFA8018E6D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9619" y="4249261"/>
            <a:ext cx="3919500" cy="2613000"/>
          </a:xfrm>
          <a:prstGeom prst="rect">
            <a:avLst/>
          </a:prstGeom>
        </p:spPr>
      </p:pic>
      <p:sp>
        <p:nvSpPr>
          <p:cNvPr id="6" name="Segnaposto contenuto 2">
            <a:extLst>
              <a:ext uri="{FF2B5EF4-FFF2-40B4-BE49-F238E27FC236}">
                <a16:creationId xmlns:a16="http://schemas.microsoft.com/office/drawing/2014/main" id="{4424435B-6780-4644-B3A3-C8BFE4FE8054}"/>
              </a:ext>
            </a:extLst>
          </p:cNvPr>
          <p:cNvSpPr txBox="1">
            <a:spLocks/>
          </p:cNvSpPr>
          <p:nvPr/>
        </p:nvSpPr>
        <p:spPr bwMode="auto">
          <a:xfrm>
            <a:off x="5054167" y="1932315"/>
            <a:ext cx="4262264" cy="17229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solidFill>
                  <a:srgbClr val="000000"/>
                </a:solidFill>
                <a:latin typeface="Arial Narrow" panose="020B0606020202030204" pitchFamily="34" charset="0"/>
              </a:rPr>
              <a:t>AUTOMOTIVE</a:t>
            </a:r>
          </a:p>
          <a:p>
            <a:pPr marL="0" indent="0" algn="ctr">
              <a:buFont typeface="Arial" charset="0"/>
              <a:buNone/>
            </a:pPr>
            <a:r>
              <a:rPr lang="it-IT" dirty="0">
                <a:solidFill>
                  <a:srgbClr val="000000"/>
                </a:solidFill>
                <a:latin typeface="Arial Narrow" panose="020B0606020202030204" pitchFamily="34" charset="0"/>
              </a:rPr>
              <a:t>(TIER 1, 2)</a:t>
            </a:r>
          </a:p>
          <a:p>
            <a:endParaRPr lang="it-IT" dirty="0">
              <a:latin typeface="Arial Narrow" panose="020B0606020202030204" pitchFamily="34" charset="0"/>
            </a:endParaRPr>
          </a:p>
        </p:txBody>
      </p:sp>
      <p:sp>
        <p:nvSpPr>
          <p:cNvPr id="9" name="Segnaposto contenuto 2">
            <a:extLst>
              <a:ext uri="{FF2B5EF4-FFF2-40B4-BE49-F238E27FC236}">
                <a16:creationId xmlns:a16="http://schemas.microsoft.com/office/drawing/2014/main" id="{74A29CBC-FBA4-47E0-B434-F33679B9FA61}"/>
              </a:ext>
            </a:extLst>
          </p:cNvPr>
          <p:cNvSpPr txBox="1">
            <a:spLocks/>
          </p:cNvSpPr>
          <p:nvPr/>
        </p:nvSpPr>
        <p:spPr bwMode="auto">
          <a:xfrm>
            <a:off x="8756555" y="1955680"/>
            <a:ext cx="3571292" cy="11632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solidFill>
                  <a:srgbClr val="000000"/>
                </a:solidFill>
                <a:latin typeface="Arial Narrow" panose="020B0606020202030204" pitchFamily="34" charset="0"/>
              </a:rPr>
              <a:t>AUTOMOTIVE</a:t>
            </a:r>
          </a:p>
          <a:p>
            <a:pPr marL="0" indent="0" algn="ctr">
              <a:buFont typeface="Arial" charset="0"/>
              <a:buNone/>
            </a:pPr>
            <a:r>
              <a:rPr lang="it-IT" dirty="0">
                <a:solidFill>
                  <a:srgbClr val="000000"/>
                </a:solidFill>
                <a:latin typeface="Arial Narrow" panose="020B0606020202030204" pitchFamily="34" charset="0"/>
              </a:rPr>
              <a:t>(OEM)</a:t>
            </a:r>
          </a:p>
        </p:txBody>
      </p:sp>
      <p:sp>
        <p:nvSpPr>
          <p:cNvPr id="11" name="Segnaposto contenuto 2">
            <a:extLst>
              <a:ext uri="{FF2B5EF4-FFF2-40B4-BE49-F238E27FC236}">
                <a16:creationId xmlns:a16="http://schemas.microsoft.com/office/drawing/2014/main" id="{F9DDF749-3416-4933-B09D-E43CE6EF224B}"/>
              </a:ext>
            </a:extLst>
          </p:cNvPr>
          <p:cNvSpPr txBox="1">
            <a:spLocks/>
          </p:cNvSpPr>
          <p:nvPr/>
        </p:nvSpPr>
        <p:spPr bwMode="auto">
          <a:xfrm>
            <a:off x="2348511" y="1936256"/>
            <a:ext cx="3571292"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solidFill>
                  <a:srgbClr val="000000"/>
                </a:solidFill>
                <a:latin typeface="Arial Narrow" panose="020B0606020202030204" pitchFamily="34" charset="0"/>
              </a:rPr>
              <a:t>ELETTRO-</a:t>
            </a:r>
          </a:p>
          <a:p>
            <a:pPr marL="0" indent="0" algn="ctr">
              <a:buFont typeface="Arial" charset="0"/>
              <a:buNone/>
            </a:pPr>
            <a:r>
              <a:rPr lang="it-IT" dirty="0">
                <a:solidFill>
                  <a:srgbClr val="000000"/>
                </a:solidFill>
                <a:latin typeface="Arial Narrow" panose="020B0606020202030204" pitchFamily="34" charset="0"/>
              </a:rPr>
              <a:t>DOMESTICO</a:t>
            </a:r>
          </a:p>
          <a:p>
            <a:pPr marL="0" indent="0">
              <a:buNone/>
            </a:pPr>
            <a:endParaRPr lang="it-IT" dirty="0">
              <a:latin typeface="Arial Narrow" panose="020B0606020202030204" pitchFamily="34" charset="0"/>
            </a:endParaRPr>
          </a:p>
        </p:txBody>
      </p:sp>
      <p:sp>
        <p:nvSpPr>
          <p:cNvPr id="12" name="Segnaposto contenuto 2">
            <a:extLst>
              <a:ext uri="{FF2B5EF4-FFF2-40B4-BE49-F238E27FC236}">
                <a16:creationId xmlns:a16="http://schemas.microsoft.com/office/drawing/2014/main" id="{78719DAF-B849-4961-A653-2C39B580469F}"/>
              </a:ext>
            </a:extLst>
          </p:cNvPr>
          <p:cNvSpPr txBox="1">
            <a:spLocks/>
          </p:cNvSpPr>
          <p:nvPr/>
        </p:nvSpPr>
        <p:spPr bwMode="auto">
          <a:xfrm>
            <a:off x="8843909" y="3390806"/>
            <a:ext cx="4262264"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it-IT" dirty="0">
                <a:latin typeface="Arial Narrow" panose="020B0606020202030204" pitchFamily="34" charset="0"/>
              </a:rPr>
              <a:t>	</a:t>
            </a:r>
            <a:r>
              <a:rPr lang="it-IT" b="1" dirty="0">
                <a:solidFill>
                  <a:srgbClr val="000000"/>
                </a:solidFill>
                <a:latin typeface="Arial Narrow" panose="020B0606020202030204" pitchFamily="34" charset="0"/>
              </a:rPr>
              <a:t>COMBI</a:t>
            </a:r>
          </a:p>
          <a:p>
            <a:endParaRPr lang="it-IT" dirty="0">
              <a:latin typeface="Arial Narrow" panose="020B0606020202030204" pitchFamily="34" charset="0"/>
            </a:endParaRPr>
          </a:p>
        </p:txBody>
      </p:sp>
      <p:sp>
        <p:nvSpPr>
          <p:cNvPr id="13" name="Segnaposto contenuto 2">
            <a:extLst>
              <a:ext uri="{FF2B5EF4-FFF2-40B4-BE49-F238E27FC236}">
                <a16:creationId xmlns:a16="http://schemas.microsoft.com/office/drawing/2014/main" id="{47097EFB-9A99-4C78-8BC6-AED65568AC8E}"/>
              </a:ext>
            </a:extLst>
          </p:cNvPr>
          <p:cNvSpPr txBox="1">
            <a:spLocks/>
          </p:cNvSpPr>
          <p:nvPr/>
        </p:nvSpPr>
        <p:spPr bwMode="auto">
          <a:xfrm>
            <a:off x="-346962" y="1906744"/>
            <a:ext cx="3571292"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solidFill>
                  <a:srgbClr val="000000"/>
                </a:solidFill>
                <a:latin typeface="Arial Narrow" panose="020B0606020202030204" pitchFamily="34" charset="0"/>
              </a:rPr>
              <a:t>STAMPAGGIO PROGRESSIVO</a:t>
            </a:r>
          </a:p>
          <a:p>
            <a:endParaRPr lang="it-IT" dirty="0">
              <a:latin typeface="Arial Narrow" panose="020B0606020202030204" pitchFamily="34" charset="0"/>
            </a:endParaRPr>
          </a:p>
        </p:txBody>
      </p:sp>
      <p:sp>
        <p:nvSpPr>
          <p:cNvPr id="14" name="Segnaposto contenuto 2">
            <a:extLst>
              <a:ext uri="{FF2B5EF4-FFF2-40B4-BE49-F238E27FC236}">
                <a16:creationId xmlns:a16="http://schemas.microsoft.com/office/drawing/2014/main" id="{02A342C2-DA18-41F4-AEBB-E541169A9850}"/>
              </a:ext>
            </a:extLst>
          </p:cNvPr>
          <p:cNvSpPr txBox="1">
            <a:spLocks/>
          </p:cNvSpPr>
          <p:nvPr/>
        </p:nvSpPr>
        <p:spPr bwMode="auto">
          <a:xfrm>
            <a:off x="-30098" y="3059737"/>
            <a:ext cx="2950524" cy="5337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b="1" dirty="0">
                <a:solidFill>
                  <a:srgbClr val="000000"/>
                </a:solidFill>
                <a:latin typeface="Arial Narrow" panose="020B0606020202030204" pitchFamily="34" charset="0"/>
              </a:rPr>
              <a:t>RULLI E PROMAX</a:t>
            </a:r>
          </a:p>
          <a:p>
            <a:pPr algn="ctr"/>
            <a:endParaRPr lang="it-IT" dirty="0">
              <a:latin typeface="Arial Narrow" panose="020B0606020202030204" pitchFamily="34" charset="0"/>
            </a:endParaRPr>
          </a:p>
        </p:txBody>
      </p:sp>
      <p:pic>
        <p:nvPicPr>
          <p:cNvPr id="18" name="Segnaposto contenuto 5">
            <a:extLst>
              <a:ext uri="{FF2B5EF4-FFF2-40B4-BE49-F238E27FC236}">
                <a16:creationId xmlns:a16="http://schemas.microsoft.com/office/drawing/2014/main" id="{D1F08366-D1E7-44AA-A990-B8FC970ECC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530759" y="4856076"/>
            <a:ext cx="2439977" cy="1626651"/>
          </a:xfrm>
          <a:prstGeom prst="rect">
            <a:avLst/>
          </a:prstGeom>
          <a:noFill/>
          <a:ln w="9525">
            <a:noFill/>
            <a:miter lim="800000"/>
            <a:headEnd/>
            <a:tailEnd/>
          </a:ln>
        </p:spPr>
      </p:pic>
      <p:sp>
        <p:nvSpPr>
          <p:cNvPr id="16" name="Segnaposto contenuto 2">
            <a:extLst>
              <a:ext uri="{FF2B5EF4-FFF2-40B4-BE49-F238E27FC236}">
                <a16:creationId xmlns:a16="http://schemas.microsoft.com/office/drawing/2014/main" id="{7048B1F7-C5F0-448E-8804-AC02DD490602}"/>
              </a:ext>
            </a:extLst>
          </p:cNvPr>
          <p:cNvSpPr txBox="1">
            <a:spLocks/>
          </p:cNvSpPr>
          <p:nvPr/>
        </p:nvSpPr>
        <p:spPr bwMode="auto">
          <a:xfrm>
            <a:off x="2087291" y="3419683"/>
            <a:ext cx="6300683"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latin typeface="Arial Narrow" panose="020B0606020202030204" pitchFamily="34" charset="0"/>
              </a:rPr>
              <a:t>	</a:t>
            </a:r>
            <a:r>
              <a:rPr lang="it-IT" b="1" dirty="0">
                <a:latin typeface="Arial Narrow" panose="020B0606020202030204" pitchFamily="34" charset="0"/>
              </a:rPr>
              <a:t>EPC E SAGOMA</a:t>
            </a:r>
            <a:endParaRPr lang="it-IT" b="1" dirty="0">
              <a:solidFill>
                <a:srgbClr val="000000"/>
              </a:solidFill>
              <a:latin typeface="Arial Narrow" panose="020B0606020202030204" pitchFamily="34" charset="0"/>
            </a:endParaRPr>
          </a:p>
          <a:p>
            <a:endParaRPr lang="it-IT" dirty="0">
              <a:latin typeface="Arial Narrow" panose="020B0606020202030204" pitchFamily="34" charset="0"/>
            </a:endParaRPr>
          </a:p>
        </p:txBody>
      </p:sp>
      <p:cxnSp>
        <p:nvCxnSpPr>
          <p:cNvPr id="4" name="Connettore diritto 3">
            <a:extLst>
              <a:ext uri="{FF2B5EF4-FFF2-40B4-BE49-F238E27FC236}">
                <a16:creationId xmlns:a16="http://schemas.microsoft.com/office/drawing/2014/main" id="{8195C708-0C56-4AE7-ACFF-1188AB885204}"/>
              </a:ext>
            </a:extLst>
          </p:cNvPr>
          <p:cNvCxnSpPr>
            <a:cxnSpLocks/>
          </p:cNvCxnSpPr>
          <p:nvPr/>
        </p:nvCxnSpPr>
        <p:spPr>
          <a:xfrm flipH="1">
            <a:off x="2878097" y="1840201"/>
            <a:ext cx="20792" cy="4751523"/>
          </a:xfrm>
          <a:prstGeom prst="line">
            <a:avLst/>
          </a:prstGeom>
        </p:spPr>
        <p:style>
          <a:lnRef idx="1">
            <a:schemeClr val="accent2"/>
          </a:lnRef>
          <a:fillRef idx="0">
            <a:schemeClr val="accent2"/>
          </a:fillRef>
          <a:effectRef idx="0">
            <a:schemeClr val="accent2"/>
          </a:effectRef>
          <a:fontRef idx="minor">
            <a:schemeClr val="tx1"/>
          </a:fontRef>
        </p:style>
      </p:cxnSp>
      <p:cxnSp>
        <p:nvCxnSpPr>
          <p:cNvPr id="21" name="Connettore diritto 20">
            <a:extLst>
              <a:ext uri="{FF2B5EF4-FFF2-40B4-BE49-F238E27FC236}">
                <a16:creationId xmlns:a16="http://schemas.microsoft.com/office/drawing/2014/main" id="{D0928468-4488-4221-B67F-27213298CAF3}"/>
              </a:ext>
            </a:extLst>
          </p:cNvPr>
          <p:cNvCxnSpPr>
            <a:cxnSpLocks/>
          </p:cNvCxnSpPr>
          <p:nvPr/>
        </p:nvCxnSpPr>
        <p:spPr>
          <a:xfrm>
            <a:off x="8389619" y="1848870"/>
            <a:ext cx="0" cy="4764845"/>
          </a:xfrm>
          <a:prstGeom prst="line">
            <a:avLst/>
          </a:prstGeom>
        </p:spPr>
        <p:style>
          <a:lnRef idx="1">
            <a:schemeClr val="accent2"/>
          </a:lnRef>
          <a:fillRef idx="0">
            <a:schemeClr val="accent2"/>
          </a:fillRef>
          <a:effectRef idx="0">
            <a:schemeClr val="accent2"/>
          </a:effectRef>
          <a:fontRef idx="minor">
            <a:schemeClr val="tx1"/>
          </a:fontRef>
        </p:style>
      </p:cxnSp>
      <p:pic>
        <p:nvPicPr>
          <p:cNvPr id="7" name="Immagine 6" descr="Immagine che contiene apparecchio, interni, tavolo, bianco&#10;&#10;Descrizione generata automaticamente">
            <a:extLst>
              <a:ext uri="{FF2B5EF4-FFF2-40B4-BE49-F238E27FC236}">
                <a16:creationId xmlns:a16="http://schemas.microsoft.com/office/drawing/2014/main" id="{1303D698-EAEB-411B-A733-007B5EFECB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6917" y="4574146"/>
            <a:ext cx="3272930" cy="1933453"/>
          </a:xfrm>
          <a:prstGeom prst="rect">
            <a:avLst/>
          </a:prstGeom>
        </p:spPr>
      </p:pic>
      <p:sp>
        <p:nvSpPr>
          <p:cNvPr id="22" name="Segnaposto contenuto 2">
            <a:extLst>
              <a:ext uri="{FF2B5EF4-FFF2-40B4-BE49-F238E27FC236}">
                <a16:creationId xmlns:a16="http://schemas.microsoft.com/office/drawing/2014/main" id="{AC9D2FB3-4231-4CCB-B81A-606773D46888}"/>
              </a:ext>
            </a:extLst>
          </p:cNvPr>
          <p:cNvSpPr txBox="1">
            <a:spLocks/>
          </p:cNvSpPr>
          <p:nvPr/>
        </p:nvSpPr>
        <p:spPr bwMode="auto">
          <a:xfrm>
            <a:off x="2194914" y="3862641"/>
            <a:ext cx="6300683"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latin typeface="Arial Narrow" panose="020B0606020202030204" pitchFamily="34" charset="0"/>
              </a:rPr>
              <a:t>	</a:t>
            </a:r>
            <a:r>
              <a:rPr lang="it-IT" sz="2800" dirty="0">
                <a:solidFill>
                  <a:schemeClr val="tx1">
                    <a:lumMod val="65000"/>
                    <a:lumOff val="35000"/>
                  </a:schemeClr>
                </a:solidFill>
                <a:latin typeface="Arial Narrow" panose="020B0606020202030204" pitchFamily="34" charset="0"/>
              </a:rPr>
              <a:t>1000-2000 mm</a:t>
            </a:r>
          </a:p>
          <a:p>
            <a:endParaRPr lang="it-IT" dirty="0">
              <a:latin typeface="Arial Narrow" panose="020B0606020202030204" pitchFamily="34" charset="0"/>
            </a:endParaRPr>
          </a:p>
        </p:txBody>
      </p:sp>
      <p:sp>
        <p:nvSpPr>
          <p:cNvPr id="23" name="Segnaposto contenuto 2">
            <a:extLst>
              <a:ext uri="{FF2B5EF4-FFF2-40B4-BE49-F238E27FC236}">
                <a16:creationId xmlns:a16="http://schemas.microsoft.com/office/drawing/2014/main" id="{64861719-7689-4D84-B890-90525CF39EA7}"/>
              </a:ext>
            </a:extLst>
          </p:cNvPr>
          <p:cNvSpPr txBox="1">
            <a:spLocks/>
          </p:cNvSpPr>
          <p:nvPr/>
        </p:nvSpPr>
        <p:spPr bwMode="auto">
          <a:xfrm>
            <a:off x="-343163" y="3955996"/>
            <a:ext cx="2830711"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dirty="0">
                <a:latin typeface="Arial Narrow" panose="020B0606020202030204" pitchFamily="34" charset="0"/>
              </a:rPr>
              <a:t>	</a:t>
            </a:r>
            <a:r>
              <a:rPr lang="it-IT" sz="2800" dirty="0">
                <a:solidFill>
                  <a:schemeClr val="tx1">
                    <a:lumMod val="65000"/>
                    <a:lumOff val="35000"/>
                  </a:schemeClr>
                </a:solidFill>
                <a:latin typeface="Arial Narrow" panose="020B0606020202030204" pitchFamily="34" charset="0"/>
              </a:rPr>
              <a:t>100-800 mm</a:t>
            </a:r>
          </a:p>
          <a:p>
            <a:endParaRPr lang="it-IT" dirty="0">
              <a:latin typeface="Arial Narrow" panose="020B0606020202030204" pitchFamily="34" charset="0"/>
            </a:endParaRPr>
          </a:p>
        </p:txBody>
      </p:sp>
      <p:sp>
        <p:nvSpPr>
          <p:cNvPr id="24" name="Segnaposto contenuto 2">
            <a:extLst>
              <a:ext uri="{FF2B5EF4-FFF2-40B4-BE49-F238E27FC236}">
                <a16:creationId xmlns:a16="http://schemas.microsoft.com/office/drawing/2014/main" id="{0FF7DA92-F5D6-4711-91DE-569047B9F563}"/>
              </a:ext>
            </a:extLst>
          </p:cNvPr>
          <p:cNvSpPr txBox="1">
            <a:spLocks/>
          </p:cNvSpPr>
          <p:nvPr/>
        </p:nvSpPr>
        <p:spPr bwMode="auto">
          <a:xfrm>
            <a:off x="9126845" y="3899126"/>
            <a:ext cx="2830711" cy="7769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it-IT" sz="2800" dirty="0">
                <a:solidFill>
                  <a:schemeClr val="tx1">
                    <a:lumMod val="65000"/>
                    <a:lumOff val="35000"/>
                  </a:schemeClr>
                </a:solidFill>
                <a:latin typeface="Arial Narrow" panose="020B0606020202030204" pitchFamily="34" charset="0"/>
              </a:rPr>
              <a:t>2000-5000 mm</a:t>
            </a:r>
          </a:p>
          <a:p>
            <a:endParaRPr lang="it-IT" dirty="0"/>
          </a:p>
        </p:txBody>
      </p:sp>
      <p:pic>
        <p:nvPicPr>
          <p:cNvPr id="3" name="Immagine 2">
            <a:extLst>
              <a:ext uri="{FF2B5EF4-FFF2-40B4-BE49-F238E27FC236}">
                <a16:creationId xmlns:a16="http://schemas.microsoft.com/office/drawing/2014/main" id="{8886CC7E-7A39-CFFE-B305-161F9A2879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pic>
        <p:nvPicPr>
          <p:cNvPr id="10" name="Immagine 9" descr="Immagine che contiene arancione&#10;&#10;Descrizione generata automaticamente">
            <a:extLst>
              <a:ext uri="{FF2B5EF4-FFF2-40B4-BE49-F238E27FC236}">
                <a16:creationId xmlns:a16="http://schemas.microsoft.com/office/drawing/2014/main" id="{1F72F2E2-D26B-5381-14FD-5DD6B7D8A4C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121" y="4968406"/>
            <a:ext cx="2442638" cy="1628425"/>
          </a:xfrm>
          <a:prstGeom prst="rect">
            <a:avLst/>
          </a:prstGeom>
        </p:spPr>
      </p:pic>
      <p:pic>
        <p:nvPicPr>
          <p:cNvPr id="15" name="Immagine 14" descr="Immagine che contiene arancione&#10;&#10;Descrizione generata automaticamente">
            <a:extLst>
              <a:ext uri="{FF2B5EF4-FFF2-40B4-BE49-F238E27FC236}">
                <a16:creationId xmlns:a16="http://schemas.microsoft.com/office/drawing/2014/main" id="{13BB3B53-735D-B29E-761B-6862456275ED}"/>
              </a:ext>
            </a:extLst>
          </p:cNvPr>
          <p:cNvPicPr>
            <a:picLocks noChangeAspect="1"/>
          </p:cNvPicPr>
          <p:nvPr/>
        </p:nvPicPr>
        <p:blipFill rotWithShape="1">
          <a:blip r:embed="rId7">
            <a:extLst>
              <a:ext uri="{28A0092B-C50C-407E-A947-70E740481C1C}">
                <a14:useLocalDpi xmlns:a14="http://schemas.microsoft.com/office/drawing/2010/main" val="0"/>
              </a:ext>
            </a:extLst>
          </a:blip>
          <a:srcRect l="21736" t="32446" r="13420"/>
          <a:stretch/>
        </p:blipFill>
        <p:spPr>
          <a:xfrm>
            <a:off x="1161789" y="4351517"/>
            <a:ext cx="1673098" cy="1161999"/>
          </a:xfrm>
          <a:prstGeom prst="rect">
            <a:avLst/>
          </a:prstGeom>
        </p:spPr>
      </p:pic>
    </p:spTree>
    <p:extLst>
      <p:ext uri="{BB962C8B-B14F-4D97-AF65-F5344CB8AC3E}">
        <p14:creationId xmlns:p14="http://schemas.microsoft.com/office/powerpoint/2010/main" val="3153222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3BA4D16-BF1B-7227-D2CC-B9222E45FF47}"/>
              </a:ext>
            </a:extLst>
          </p:cNvPr>
          <p:cNvPicPr>
            <a:picLocks noChangeAspect="1"/>
          </p:cNvPicPr>
          <p:nvPr/>
        </p:nvPicPr>
        <p:blipFill>
          <a:blip r:embed="rId3"/>
          <a:srcRect t="25921"/>
          <a:stretch>
            <a:fillRect/>
          </a:stretch>
        </p:blipFill>
        <p:spPr>
          <a:xfrm>
            <a:off x="3246" y="1412776"/>
            <a:ext cx="12192000" cy="5066429"/>
          </a:xfrm>
          <a:prstGeom prst="rect">
            <a:avLst/>
          </a:prstGeom>
        </p:spPr>
      </p:pic>
      <p:pic>
        <p:nvPicPr>
          <p:cNvPr id="1028" name="Picture 4" descr="icona del lettore video 1505014 Arte vettoriale a Vecteezy">
            <a:hlinkClick r:id="rId4"/>
            <a:extLst>
              <a:ext uri="{FF2B5EF4-FFF2-40B4-BE49-F238E27FC236}">
                <a16:creationId xmlns:a16="http://schemas.microsoft.com/office/drawing/2014/main" id="{07902179-A838-9922-4424-0CB32B034AD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4192" y="5813930"/>
            <a:ext cx="817957" cy="817957"/>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683994EA-AF2C-D7D0-AD47-60395FD97F32}"/>
              </a:ext>
            </a:extLst>
          </p:cNvPr>
          <p:cNvSpPr/>
          <p:nvPr/>
        </p:nvSpPr>
        <p:spPr>
          <a:xfrm>
            <a:off x="4799856" y="1256014"/>
            <a:ext cx="792088" cy="57606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8E4F8E7A-378C-BC94-2B95-338E2B0AF794}"/>
              </a:ext>
            </a:extLst>
          </p:cNvPr>
          <p:cNvSpPr/>
          <p:nvPr/>
        </p:nvSpPr>
        <p:spPr>
          <a:xfrm>
            <a:off x="6744072" y="1260094"/>
            <a:ext cx="792088" cy="57606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A4AEDFDE-ADFF-6F7D-327B-21479FB51B9B}"/>
              </a:ext>
            </a:extLst>
          </p:cNvPr>
          <p:cNvSpPr txBox="1"/>
          <p:nvPr/>
        </p:nvSpPr>
        <p:spPr>
          <a:xfrm>
            <a:off x="623392" y="260648"/>
            <a:ext cx="10729192" cy="707886"/>
          </a:xfrm>
          <a:prstGeom prst="rect">
            <a:avLst/>
          </a:prstGeom>
          <a:noFill/>
        </p:spPr>
        <p:txBody>
          <a:bodyPr wrap="square" rtlCol="0">
            <a:spAutoFit/>
          </a:bodyPr>
          <a:lstStyle/>
          <a:p>
            <a:pPr algn="ctr"/>
            <a:r>
              <a:rPr lang="it-IT" sz="4000" dirty="0">
                <a:solidFill>
                  <a:srgbClr val="C00000"/>
                </a:solidFill>
                <a:latin typeface="Nasa" panose="020B0500000000000000"/>
              </a:rPr>
              <a:t>SPRAY LUBRICATION SYSTEM</a:t>
            </a:r>
          </a:p>
        </p:txBody>
      </p:sp>
      <p:pic>
        <p:nvPicPr>
          <p:cNvPr id="9" name="Immagine 8">
            <a:extLst>
              <a:ext uri="{FF2B5EF4-FFF2-40B4-BE49-F238E27FC236}">
                <a16:creationId xmlns:a16="http://schemas.microsoft.com/office/drawing/2014/main" id="{8A72912B-FFEE-1CB9-007F-45E79D886A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1019633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08D12AF-58A8-006B-A620-DF525C021AC9}"/>
              </a:ext>
            </a:extLst>
          </p:cNvPr>
          <p:cNvPicPr>
            <a:picLocks noChangeAspect="1"/>
          </p:cNvPicPr>
          <p:nvPr/>
        </p:nvPicPr>
        <p:blipFill>
          <a:blip r:embed="rId2"/>
          <a:stretch>
            <a:fillRect/>
          </a:stretch>
        </p:blipFill>
        <p:spPr>
          <a:xfrm>
            <a:off x="0" y="742392"/>
            <a:ext cx="12192000" cy="5373215"/>
          </a:xfrm>
          <a:prstGeom prst="rect">
            <a:avLst/>
          </a:prstGeom>
        </p:spPr>
      </p:pic>
      <p:pic>
        <p:nvPicPr>
          <p:cNvPr id="6" name="Picture 4" descr="icona del lettore video 1505014 Arte vettoriale a Vecteezy">
            <a:hlinkClick r:id="rId3"/>
            <a:extLst>
              <a:ext uri="{FF2B5EF4-FFF2-40B4-BE49-F238E27FC236}">
                <a16:creationId xmlns:a16="http://schemas.microsoft.com/office/drawing/2014/main" id="{4B7B630B-CE5E-12CD-5C9B-7F5D64FB00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1784" y="5517232"/>
            <a:ext cx="817957" cy="817957"/>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a:extLst>
              <a:ext uri="{FF2B5EF4-FFF2-40B4-BE49-F238E27FC236}">
                <a16:creationId xmlns:a16="http://schemas.microsoft.com/office/drawing/2014/main" id="{2CF5BD2B-B20B-FF0B-7888-E0F9C6A37A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430241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D034E3D-8B5E-98A7-ECF4-126DB47CDC7E}"/>
              </a:ext>
            </a:extLst>
          </p:cNvPr>
          <p:cNvPicPr>
            <a:picLocks noChangeAspect="1"/>
          </p:cNvPicPr>
          <p:nvPr/>
        </p:nvPicPr>
        <p:blipFill>
          <a:blip r:embed="rId3"/>
          <a:stretch>
            <a:fillRect/>
          </a:stretch>
        </p:blipFill>
        <p:spPr>
          <a:xfrm>
            <a:off x="0" y="741600"/>
            <a:ext cx="12192000" cy="4896544"/>
          </a:xfrm>
          <a:prstGeom prst="rect">
            <a:avLst/>
          </a:prstGeom>
        </p:spPr>
      </p:pic>
      <p:pic>
        <p:nvPicPr>
          <p:cNvPr id="8" name="Picture 4" descr="icona del lettore video 1505014 Arte vettoriale a Vecteezy">
            <a:hlinkClick r:id="rId4"/>
            <a:extLst>
              <a:ext uri="{FF2B5EF4-FFF2-40B4-BE49-F238E27FC236}">
                <a16:creationId xmlns:a16="http://schemas.microsoft.com/office/drawing/2014/main" id="{119179D8-99AC-2F6C-3120-00C057D9B10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1784" y="5518800"/>
            <a:ext cx="817957" cy="817957"/>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8">
            <a:extLst>
              <a:ext uri="{FF2B5EF4-FFF2-40B4-BE49-F238E27FC236}">
                <a16:creationId xmlns:a16="http://schemas.microsoft.com/office/drawing/2014/main" id="{0FC0447F-6D16-0294-7E48-D5E68F954E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1330391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r>
              <a:rPr lang="en-US" sz="4000" dirty="0">
                <a:solidFill>
                  <a:srgbClr val="C00000"/>
                </a:solidFill>
                <a:latin typeface="Nasa" panose="020B0500000000000000" pitchFamily="34" charset="0"/>
                <a:ea typeface="+mn-ea"/>
                <a:cs typeface="+mn-cs"/>
              </a:rPr>
              <a:t>Referenze Automotive OEM</a:t>
            </a:r>
            <a:endParaRPr lang="it-IT" sz="4000" dirty="0">
              <a:solidFill>
                <a:srgbClr val="C00000"/>
              </a:solidFill>
              <a:latin typeface="Nasa" panose="020B0500000000000000" pitchFamily="34" charset="0"/>
              <a:ea typeface="+mn-ea"/>
              <a:cs typeface="+mn-cs"/>
            </a:endParaRPr>
          </a:p>
        </p:txBody>
      </p:sp>
      <p:pic>
        <p:nvPicPr>
          <p:cNvPr id="108" name="Immagine 107">
            <a:extLst>
              <a:ext uri="{FF2B5EF4-FFF2-40B4-BE49-F238E27FC236}">
                <a16:creationId xmlns:a16="http://schemas.microsoft.com/office/drawing/2014/main" id="{62E34CE3-C8E0-4010-927A-E5CADE655E5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65498" y="3262255"/>
            <a:ext cx="924022" cy="922482"/>
          </a:xfrm>
          <a:prstGeom prst="rect">
            <a:avLst/>
          </a:prstGeom>
        </p:spPr>
      </p:pic>
      <p:pic>
        <p:nvPicPr>
          <p:cNvPr id="110" name="Immagine 109">
            <a:extLst>
              <a:ext uri="{FF2B5EF4-FFF2-40B4-BE49-F238E27FC236}">
                <a16:creationId xmlns:a16="http://schemas.microsoft.com/office/drawing/2014/main" id="{806820CD-12A9-41AA-AC68-B1936A27B5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15982" y="4800018"/>
            <a:ext cx="4010759" cy="599609"/>
          </a:xfrm>
          <a:prstGeom prst="rect">
            <a:avLst/>
          </a:prstGeom>
        </p:spPr>
      </p:pic>
      <p:pic>
        <p:nvPicPr>
          <p:cNvPr id="111" name="Immagine 110">
            <a:extLst>
              <a:ext uri="{FF2B5EF4-FFF2-40B4-BE49-F238E27FC236}">
                <a16:creationId xmlns:a16="http://schemas.microsoft.com/office/drawing/2014/main" id="{6366D119-2026-4E96-AA2B-F4D2286DC1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0640" y="1458373"/>
            <a:ext cx="2366869" cy="1330714"/>
          </a:xfrm>
          <a:prstGeom prst="rect">
            <a:avLst/>
          </a:prstGeom>
        </p:spPr>
      </p:pic>
      <p:pic>
        <p:nvPicPr>
          <p:cNvPr id="1026" name="Picture 2" descr="Risultati immagini per kia logo">
            <a:extLst>
              <a:ext uri="{FF2B5EF4-FFF2-40B4-BE49-F238E27FC236}">
                <a16:creationId xmlns:a16="http://schemas.microsoft.com/office/drawing/2014/main" id="{8CA2D0FD-89CD-4FA9-A57F-92B6CACBABE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22379" y="1458373"/>
            <a:ext cx="2198983" cy="1236927"/>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descr="Immagine che contiene segnale, sedendo, via&#10;&#10;Descrizione generata automaticamente">
            <a:extLst>
              <a:ext uri="{FF2B5EF4-FFF2-40B4-BE49-F238E27FC236}">
                <a16:creationId xmlns:a16="http://schemas.microsoft.com/office/drawing/2014/main" id="{C7AAD49E-F813-4BEF-9965-5671E8E1BA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64301" y="1685257"/>
            <a:ext cx="1079531" cy="1096646"/>
          </a:xfrm>
          <a:prstGeom prst="rect">
            <a:avLst/>
          </a:prstGeom>
        </p:spPr>
      </p:pic>
      <p:pic>
        <p:nvPicPr>
          <p:cNvPr id="3" name="Immagine 2" descr="Immagine che contiene freccia&#10;&#10;Descrizione generata automaticamente">
            <a:extLst>
              <a:ext uri="{FF2B5EF4-FFF2-40B4-BE49-F238E27FC236}">
                <a16:creationId xmlns:a16="http://schemas.microsoft.com/office/drawing/2014/main" id="{FBBAD674-F0F9-4019-B06F-A6E25F2A73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65261" y="4504509"/>
            <a:ext cx="3800475" cy="1190625"/>
          </a:xfrm>
          <a:prstGeom prst="rect">
            <a:avLst/>
          </a:prstGeom>
        </p:spPr>
      </p:pic>
      <p:pic>
        <p:nvPicPr>
          <p:cNvPr id="6" name="Immagine 5">
            <a:extLst>
              <a:ext uri="{FF2B5EF4-FFF2-40B4-BE49-F238E27FC236}">
                <a16:creationId xmlns:a16="http://schemas.microsoft.com/office/drawing/2014/main" id="{93359315-1B5E-451A-B0AD-C2B5862D00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8566" y="3175087"/>
            <a:ext cx="914400" cy="1009650"/>
          </a:xfrm>
          <a:prstGeom prst="rect">
            <a:avLst/>
          </a:prstGeom>
        </p:spPr>
      </p:pic>
      <p:pic>
        <p:nvPicPr>
          <p:cNvPr id="4" name="Immagine 3">
            <a:extLst>
              <a:ext uri="{FF2B5EF4-FFF2-40B4-BE49-F238E27FC236}">
                <a16:creationId xmlns:a16="http://schemas.microsoft.com/office/drawing/2014/main" id="{A5344000-78B0-708D-A4E6-0E99D7EE7D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06221" y="2970274"/>
            <a:ext cx="2798954" cy="1585828"/>
          </a:xfrm>
          <a:prstGeom prst="rect">
            <a:avLst/>
          </a:prstGeom>
        </p:spPr>
      </p:pic>
      <p:pic>
        <p:nvPicPr>
          <p:cNvPr id="7" name="Immagine 6">
            <a:extLst>
              <a:ext uri="{FF2B5EF4-FFF2-40B4-BE49-F238E27FC236}">
                <a16:creationId xmlns:a16="http://schemas.microsoft.com/office/drawing/2014/main" id="{10A07586-E36F-CEA3-20C4-C972E96CD71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095741273"/>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r>
              <a:rPr lang="en-US" sz="4000" dirty="0">
                <a:solidFill>
                  <a:srgbClr val="C00000"/>
                </a:solidFill>
                <a:latin typeface="Nasa" panose="020B0500000000000000" pitchFamily="34" charset="0"/>
                <a:ea typeface="+mn-ea"/>
                <a:cs typeface="+mn-cs"/>
              </a:rPr>
              <a:t>Referenze Automotive T1 e T2</a:t>
            </a:r>
            <a:endParaRPr lang="it-IT" sz="4000" dirty="0">
              <a:solidFill>
                <a:srgbClr val="C00000"/>
              </a:solidFill>
              <a:latin typeface="Nasa" panose="020B0500000000000000" pitchFamily="34" charset="0"/>
              <a:ea typeface="+mn-ea"/>
              <a:cs typeface="+mn-cs"/>
            </a:endParaRPr>
          </a:p>
        </p:txBody>
      </p:sp>
      <p:pic>
        <p:nvPicPr>
          <p:cNvPr id="51" name="Immagine 50">
            <a:extLst>
              <a:ext uri="{FF2B5EF4-FFF2-40B4-BE49-F238E27FC236}">
                <a16:creationId xmlns:a16="http://schemas.microsoft.com/office/drawing/2014/main" id="{4EC26089-8C2F-4B22-97AE-AB03EE925B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47621" y="1991566"/>
            <a:ext cx="1590261" cy="662195"/>
          </a:xfrm>
          <a:prstGeom prst="rect">
            <a:avLst/>
          </a:prstGeom>
        </p:spPr>
      </p:pic>
      <p:pic>
        <p:nvPicPr>
          <p:cNvPr id="53" name="Immagine 52">
            <a:extLst>
              <a:ext uri="{FF2B5EF4-FFF2-40B4-BE49-F238E27FC236}">
                <a16:creationId xmlns:a16="http://schemas.microsoft.com/office/drawing/2014/main" id="{F82FF2D3-9640-4B47-874D-DC9B644A29F5}"/>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9453" b="89055" l="1625" r="95125">
                        <a14:foregroundMark x1="3125" y1="15920" x2="8000" y2="67164"/>
                        <a14:foregroundMark x1="8000" y1="67164" x2="11000" y2="67662"/>
                        <a14:foregroundMark x1="3000" y1="74627" x2="5500" y2="72637"/>
                        <a14:foregroundMark x1="2375" y1="16418" x2="2625" y2="16418"/>
                        <a14:foregroundMark x1="20875" y1="37313" x2="20500" y2="63184"/>
                        <a14:foregroundMark x1="20500" y1="63184" x2="20875" y2="69652"/>
                        <a14:foregroundMark x1="27125" y1="44776" x2="27125" y2="44776"/>
                        <a14:foregroundMark x1="32750" y1="51741" x2="32750" y2="51741"/>
                        <a14:foregroundMark x1="38375" y1="48756" x2="38375" y2="48756"/>
                        <a14:foregroundMark x1="43000" y1="47761" x2="43000" y2="47761"/>
                        <a14:foregroundMark x1="48625" y1="44279" x2="48625" y2="44279"/>
                        <a14:foregroundMark x1="57250" y1="46766" x2="57250" y2="46766"/>
                        <a14:foregroundMark x1="67125" y1="47761" x2="67125" y2="47761"/>
                        <a14:foregroundMark x1="76000" y1="48756" x2="76000" y2="48756"/>
                        <a14:foregroundMark x1="81125" y1="48756" x2="81125" y2="48756"/>
                        <a14:foregroundMark x1="85125" y1="48756" x2="85125" y2="48756"/>
                        <a14:foregroundMark x1="91375" y1="47761" x2="91375" y2="47761"/>
                        <a14:foregroundMark x1="95125" y1="46766" x2="95125" y2="46766"/>
                        <a14:foregroundMark x1="3375" y1="88557" x2="3375" y2="88557"/>
                        <a14:foregroundMark x1="15000" y1="82090" x2="15000" y2="82090"/>
                        <a14:foregroundMark x1="8375" y1="89055" x2="8375" y2="89055"/>
                        <a14:foregroundMark x1="1625" y1="19900" x2="1625" y2="19900"/>
                        <a14:foregroundMark x1="1750" y1="16915" x2="1750" y2="16915"/>
                        <a14:foregroundMark x1="2125" y1="11443" x2="2125" y2="11443"/>
                        <a14:foregroundMark x1="2000" y1="21891" x2="2000" y2="21891"/>
                      </a14:backgroundRemoval>
                    </a14:imgEffect>
                  </a14:imgLayer>
                </a14:imgProps>
              </a:ext>
              <a:ext uri="{28A0092B-C50C-407E-A947-70E740481C1C}">
                <a14:useLocalDpi xmlns:a14="http://schemas.microsoft.com/office/drawing/2010/main"/>
              </a:ext>
            </a:extLst>
          </a:blip>
          <a:stretch>
            <a:fillRect/>
          </a:stretch>
        </p:blipFill>
        <p:spPr>
          <a:xfrm>
            <a:off x="5656796" y="2178065"/>
            <a:ext cx="2889365" cy="725953"/>
          </a:xfrm>
          <a:prstGeom prst="rect">
            <a:avLst/>
          </a:prstGeom>
        </p:spPr>
      </p:pic>
      <p:pic>
        <p:nvPicPr>
          <p:cNvPr id="55" name="Immagine 54">
            <a:extLst>
              <a:ext uri="{FF2B5EF4-FFF2-40B4-BE49-F238E27FC236}">
                <a16:creationId xmlns:a16="http://schemas.microsoft.com/office/drawing/2014/main" id="{19A9115C-1DF0-49CD-ADFC-923BB007A21C}"/>
              </a:ext>
            </a:extLst>
          </p:cNvPr>
          <p:cNvPicPr>
            <a:picLocks noChangeAspect="1"/>
          </p:cNvPicPr>
          <p:nvPr/>
        </p:nvPicPr>
        <p:blipFill>
          <a:blip r:embed="rId5" cstate="email">
            <a:extLst>
              <a:ext uri="{BEBA8EAE-BF5A-486C-A8C5-ECC9F3942E4B}">
                <a14:imgProps xmlns:a14="http://schemas.microsoft.com/office/drawing/2010/main">
                  <a14:imgLayer r:embed="rId6">
                    <a14:imgEffect>
                      <a14:backgroundRemoval t="5344" b="89313" l="9922" r="91384">
                        <a14:foregroundMark x1="40992" y1="14504" x2="40992" y2="9160"/>
                        <a14:foregroundMark x1="32898" y1="18321" x2="32898" y2="18321"/>
                        <a14:foregroundMark x1="26371" y1="28244" x2="35509" y2="12214"/>
                        <a14:foregroundMark x1="30287" y1="15267" x2="27154" y2="22901"/>
                        <a14:foregroundMark x1="17440" y1="36140" x2="18799" y2="48855"/>
                        <a14:foregroundMark x1="14883" y1="12214" x2="16202" y2="24560"/>
                        <a14:foregroundMark x1="21085" y1="44771" x2="23499" y2="40458"/>
                        <a14:foregroundMark x1="18799" y1="48855" x2="20049" y2="46621"/>
                        <a14:foregroundMark x1="13316" y1="7634" x2="13316" y2="7634"/>
                        <a14:foregroundMark x1="54308" y1="45802" x2="58747" y2="12977"/>
                        <a14:foregroundMark x1="71867" y1="41985" x2="72585" y2="51908"/>
                        <a14:foregroundMark x1="71757" y1="40458" x2="71867" y2="41985"/>
                        <a14:foregroundMark x1="71702" y1="39695" x2="71757" y2="40458"/>
                        <a14:foregroundMark x1="71647" y1="38931" x2="71702" y2="39695"/>
                        <a14:foregroundMark x1="71109" y1="31503" x2="71647" y2="38931"/>
                        <a14:foregroundMark x1="69713" y1="12214" x2="70972" y2="29620"/>
                        <a14:foregroundMark x1="69018" y1="32893" x2="68146" y2="28244"/>
                        <a14:foregroundMark x1="70151" y1="38931" x2="69781" y2="36960"/>
                        <a14:foregroundMark x1="70294" y1="39695" x2="70151" y2="38931"/>
                        <a14:foregroundMark x1="70437" y1="40458" x2="70294" y2="39695"/>
                        <a14:foregroundMark x1="70724" y1="41985" x2="70437" y2="40458"/>
                        <a14:foregroundMark x1="72585" y1="51908" x2="70724" y2="41985"/>
                        <a14:foregroundMark x1="80157" y1="61069" x2="80157" y2="61069"/>
                        <a14:foregroundMark x1="80157" y1="58015" x2="80157" y2="58015"/>
                        <a14:foregroundMark x1="80418" y1="67176" x2="80418" y2="67176"/>
                        <a14:foregroundMark x1="84595" y1="64885" x2="84595" y2="64885"/>
                        <a14:foregroundMark x1="86423" y1="61069" x2="86423" y2="61069"/>
                        <a14:foregroundMark x1="91384" y1="53435" x2="91384" y2="53435"/>
                        <a14:foregroundMark x1="15405" y1="5344" x2="15405" y2="5344"/>
                        <a14:foregroundMark x1="67885" y1="52672" x2="67885" y2="52672"/>
                        <a14:foregroundMark x1="66319" y1="50382" x2="66319" y2="50382"/>
                        <a14:foregroundMark x1="66841" y1="48855" x2="66841" y2="48855"/>
                        <a14:foregroundMark x1="68930" y1="48855" x2="68930" y2="48855"/>
                        <a14:backgroundMark x1="16188" y1="33588" x2="16188" y2="33588"/>
                        <a14:backgroundMark x1="13577" y1="35115" x2="16710" y2="36641"/>
                        <a14:backgroundMark x1="19060" y1="36641" x2="17755" y2="37405"/>
                        <a14:backgroundMark x1="67363" y1="39695" x2="68930" y2="40458"/>
                        <a14:backgroundMark x1="71018" y1="41985" x2="71018" y2="41985"/>
                        <a14:backgroundMark x1="71018" y1="40458" x2="71018" y2="40458"/>
                        <a14:backgroundMark x1="70757" y1="38931" x2="70757" y2="38931"/>
                        <a14:backgroundMark x1="70757" y1="39695" x2="70757" y2="39695"/>
                        <a14:backgroundMark x1="70757" y1="39695" x2="70757" y2="39695"/>
                        <a14:backgroundMark x1="69974" y1="39695" x2="69974" y2="39695"/>
                        <a14:backgroundMark x1="70757" y1="39695" x2="70757" y2="39695"/>
                        <a14:backgroundMark x1="70757" y1="41985" x2="70757" y2="41985"/>
                      </a14:backgroundRemoval>
                    </a14:imgEffect>
                  </a14:imgLayer>
                </a14:imgProps>
              </a:ext>
              <a:ext uri="{28A0092B-C50C-407E-A947-70E740481C1C}">
                <a14:useLocalDpi xmlns:a14="http://schemas.microsoft.com/office/drawing/2010/main"/>
              </a:ext>
            </a:extLst>
          </a:blip>
          <a:stretch>
            <a:fillRect/>
          </a:stretch>
        </p:blipFill>
        <p:spPr>
          <a:xfrm>
            <a:off x="9593229" y="5252553"/>
            <a:ext cx="1797534" cy="614822"/>
          </a:xfrm>
          <a:prstGeom prst="rect">
            <a:avLst/>
          </a:prstGeom>
        </p:spPr>
      </p:pic>
      <p:pic>
        <p:nvPicPr>
          <p:cNvPr id="61" name="Immagine 60">
            <a:extLst>
              <a:ext uri="{FF2B5EF4-FFF2-40B4-BE49-F238E27FC236}">
                <a16:creationId xmlns:a16="http://schemas.microsoft.com/office/drawing/2014/main" id="{99D22C8A-705D-45E2-B2E4-37B2B9584437}"/>
              </a:ext>
            </a:extLst>
          </p:cNvPr>
          <p:cNvPicPr>
            <a:picLocks noChangeAspect="1"/>
          </p:cNvPicPr>
          <p:nvPr/>
        </p:nvPicPr>
        <p:blipFill>
          <a:blip r:embed="rId7" cstate="email">
            <a:extLst>
              <a:ext uri="{BEBA8EAE-BF5A-486C-A8C5-ECC9F3942E4B}">
                <a14:imgProps xmlns:a14="http://schemas.microsoft.com/office/drawing/2010/main">
                  <a14:imgLayer r:embed="rId8">
                    <a14:imgEffect>
                      <a14:backgroundRemoval t="10000" b="90000" l="5000" r="96750">
                        <a14:foregroundMark x1="12250" y1="55750" x2="12250" y2="55750"/>
                        <a14:foregroundMark x1="29250" y1="44250" x2="29250" y2="44250"/>
                        <a14:foregroundMark x1="5000" y1="45500" x2="5000" y2="45500"/>
                        <a14:foregroundMark x1="48000" y1="64250" x2="48000" y2="64250"/>
                        <a14:foregroundMark x1="7500" y1="65250" x2="7500" y2="65250"/>
                        <a14:foregroundMark x1="9250" y1="65000" x2="9250" y2="65000"/>
                        <a14:foregroundMark x1="13250" y1="64500" x2="13250" y2="64500"/>
                        <a14:foregroundMark x1="17500" y1="64500" x2="17500" y2="64500"/>
                        <a14:foregroundMark x1="22250" y1="64500" x2="22250" y2="64500"/>
                        <a14:foregroundMark x1="89500" y1="50000" x2="89500" y2="50000"/>
                        <a14:foregroundMark x1="91750" y1="48000" x2="91750" y2="48000"/>
                        <a14:foregroundMark x1="92750" y1="46000" x2="92750" y2="46000"/>
                        <a14:foregroundMark x1="92000" y1="51250" x2="92000" y2="51250"/>
                        <a14:foregroundMark x1="91250" y1="47750" x2="78500" y2="45000"/>
                        <a14:foregroundMark x1="78500" y1="45000" x2="82750" y2="57750"/>
                        <a14:foregroundMark x1="82750" y1="57750" x2="92000" y2="48500"/>
                        <a14:foregroundMark x1="92000" y1="48500" x2="79000" y2="44000"/>
                        <a14:foregroundMark x1="79000" y1="44000" x2="75750" y2="57000"/>
                        <a14:foregroundMark x1="75750" y1="57000" x2="88500" y2="58250"/>
                        <a14:foregroundMark x1="88500" y1="58250" x2="93500" y2="46500"/>
                        <a14:foregroundMark x1="93500" y1="46500" x2="80500" y2="40500"/>
                        <a14:foregroundMark x1="80500" y1="40500" x2="72250" y2="51250"/>
                        <a14:foregroundMark x1="72250" y1="51250" x2="79250" y2="62250"/>
                        <a14:foregroundMark x1="79250" y1="62250" x2="94000" y2="61750"/>
                        <a14:foregroundMark x1="94000" y1="61750" x2="96750" y2="48500"/>
                        <a14:foregroundMark x1="96750" y1="48500" x2="87250" y2="38250"/>
                        <a14:foregroundMark x1="87250" y1="38250" x2="85250" y2="38000"/>
                        <a14:foregroundMark x1="63250" y1="53750" x2="63250" y2="53750"/>
                      </a14:backgroundRemoval>
                    </a14:imgEffect>
                  </a14:imgLayer>
                </a14:imgProps>
              </a:ext>
              <a:ext uri="{28A0092B-C50C-407E-A947-70E740481C1C}">
                <a14:useLocalDpi xmlns:a14="http://schemas.microsoft.com/office/drawing/2010/main"/>
              </a:ext>
            </a:extLst>
          </a:blip>
          <a:stretch>
            <a:fillRect/>
          </a:stretch>
        </p:blipFill>
        <p:spPr>
          <a:xfrm>
            <a:off x="534558" y="1708278"/>
            <a:ext cx="1567218" cy="1567218"/>
          </a:xfrm>
          <a:prstGeom prst="rect">
            <a:avLst/>
          </a:prstGeom>
        </p:spPr>
      </p:pic>
      <p:pic>
        <p:nvPicPr>
          <p:cNvPr id="65" name="Immagine 64">
            <a:extLst>
              <a:ext uri="{FF2B5EF4-FFF2-40B4-BE49-F238E27FC236}">
                <a16:creationId xmlns:a16="http://schemas.microsoft.com/office/drawing/2014/main" id="{924DB293-0B9E-437D-90D6-44C6ECF9AEA8}"/>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10000" b="90000" l="7600" r="93600">
                        <a14:foregroundMark x1="12800" y1="26667" x2="12800" y2="26667"/>
                        <a14:foregroundMark x1="10400" y1="26667" x2="10400" y2="26667"/>
                        <a14:foregroundMark x1="7600" y1="26667" x2="7600" y2="26667"/>
                        <a14:foregroundMark x1="28400" y1="38889" x2="28400" y2="38889"/>
                        <a14:foregroundMark x1="64400" y1="42222" x2="64400" y2="42222"/>
                        <a14:foregroundMark x1="79600" y1="71111" x2="79600" y2="71111"/>
                        <a14:foregroundMark x1="85600" y1="71111" x2="85600" y2="71111"/>
                        <a14:foregroundMark x1="93600" y1="77778" x2="93600" y2="77778"/>
                      </a14:backgroundRemoval>
                    </a14:imgEffect>
                  </a14:imgLayer>
                </a14:imgProps>
              </a:ext>
              <a:ext uri="{28A0092B-C50C-407E-A947-70E740481C1C}">
                <a14:useLocalDpi xmlns:a14="http://schemas.microsoft.com/office/drawing/2010/main"/>
              </a:ext>
            </a:extLst>
          </a:blip>
          <a:stretch>
            <a:fillRect/>
          </a:stretch>
        </p:blipFill>
        <p:spPr>
          <a:xfrm>
            <a:off x="9076091" y="2206327"/>
            <a:ext cx="1859520" cy="669427"/>
          </a:xfrm>
          <a:prstGeom prst="rect">
            <a:avLst/>
          </a:prstGeom>
        </p:spPr>
      </p:pic>
      <p:pic>
        <p:nvPicPr>
          <p:cNvPr id="71" name="Immagine 70">
            <a:extLst>
              <a:ext uri="{FF2B5EF4-FFF2-40B4-BE49-F238E27FC236}">
                <a16:creationId xmlns:a16="http://schemas.microsoft.com/office/drawing/2014/main" id="{9D7E1EEB-DC0C-4D58-B5D7-BE55FB1403D0}"/>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605592" y="4250420"/>
            <a:ext cx="2699892" cy="557978"/>
          </a:xfrm>
          <a:prstGeom prst="rect">
            <a:avLst/>
          </a:prstGeom>
        </p:spPr>
      </p:pic>
      <p:pic>
        <p:nvPicPr>
          <p:cNvPr id="77" name="Immagine 76">
            <a:extLst>
              <a:ext uri="{FF2B5EF4-FFF2-40B4-BE49-F238E27FC236}">
                <a16:creationId xmlns:a16="http://schemas.microsoft.com/office/drawing/2014/main" id="{8088D3A7-B0D5-453B-94D4-0163E296BE4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355627" y="4389959"/>
            <a:ext cx="1421844" cy="426553"/>
          </a:xfrm>
          <a:prstGeom prst="rect">
            <a:avLst/>
          </a:prstGeom>
        </p:spPr>
      </p:pic>
      <p:pic>
        <p:nvPicPr>
          <p:cNvPr id="91" name="Immagine 90">
            <a:extLst>
              <a:ext uri="{FF2B5EF4-FFF2-40B4-BE49-F238E27FC236}">
                <a16:creationId xmlns:a16="http://schemas.microsoft.com/office/drawing/2014/main" id="{8ACEEB3C-8EF6-41DC-8D8E-AED31441F657}"/>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324019" y="3275496"/>
            <a:ext cx="1697233" cy="667578"/>
          </a:xfrm>
          <a:prstGeom prst="rect">
            <a:avLst/>
          </a:prstGeom>
        </p:spPr>
      </p:pic>
      <p:pic>
        <p:nvPicPr>
          <p:cNvPr id="92" name="Immagine 91">
            <a:extLst>
              <a:ext uri="{FF2B5EF4-FFF2-40B4-BE49-F238E27FC236}">
                <a16:creationId xmlns:a16="http://schemas.microsoft.com/office/drawing/2014/main" id="{F4BFA30A-9F2A-44E1-9FDD-C50358711BEF}"/>
              </a:ext>
            </a:extLst>
          </p:cNvPr>
          <p:cNvPicPr>
            <a:picLocks noChangeAspect="1"/>
          </p:cNvPicPr>
          <p:nvPr/>
        </p:nvPicPr>
        <p:blipFill rotWithShape="1">
          <a:blip r:embed="rId14" cstate="email">
            <a:extLst>
              <a:ext uri="{BEBA8EAE-BF5A-486C-A8C5-ECC9F3942E4B}">
                <a14:imgProps xmlns:a14="http://schemas.microsoft.com/office/drawing/2010/main">
                  <a14:imgLayer r:embed="rId15">
                    <a14:imgEffect>
                      <a14:backgroundRemoval t="10000" b="90000" l="10000" r="90000">
                        <a14:foregroundMark x1="23333" y1="53295" x2="23333" y2="53295"/>
                        <a14:foregroundMark x1="18500" y1="53295" x2="18500" y2="53295"/>
                        <a14:foregroundMark x1="14167" y1="58166" x2="14167" y2="58166"/>
                        <a14:foregroundMark x1="20333" y1="42120" x2="20333" y2="42120"/>
                        <a14:foregroundMark x1="56833" y1="54155" x2="56833" y2="54155"/>
                        <a14:foregroundMark x1="68167" y1="53295" x2="68167" y2="53295"/>
                        <a14:foregroundMark x1="80667" y1="55587" x2="80667" y2="55587"/>
                      </a14:backgroundRemoval>
                    </a14:imgEffect>
                  </a14:imgLayer>
                </a14:imgProps>
              </a:ext>
              <a:ext uri="{28A0092B-C50C-407E-A947-70E740481C1C}">
                <a14:useLocalDpi xmlns:a14="http://schemas.microsoft.com/office/drawing/2010/main"/>
              </a:ext>
            </a:extLst>
          </a:blip>
          <a:srcRect l="2177" t="11589" r="6240" b="15051"/>
          <a:stretch/>
        </p:blipFill>
        <p:spPr>
          <a:xfrm>
            <a:off x="158539" y="915889"/>
            <a:ext cx="2398233" cy="1117388"/>
          </a:xfrm>
          <a:prstGeom prst="rect">
            <a:avLst/>
          </a:prstGeom>
        </p:spPr>
      </p:pic>
      <p:pic>
        <p:nvPicPr>
          <p:cNvPr id="94" name="Immagine 93">
            <a:extLst>
              <a:ext uri="{FF2B5EF4-FFF2-40B4-BE49-F238E27FC236}">
                <a16:creationId xmlns:a16="http://schemas.microsoft.com/office/drawing/2014/main" id="{90DB2E88-AC63-4CC6-8B1C-D121C7CC69D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286225" y="4368011"/>
            <a:ext cx="1943100" cy="533400"/>
          </a:xfrm>
          <a:prstGeom prst="rect">
            <a:avLst/>
          </a:prstGeom>
          <a:effectLst>
            <a:softEdge rad="63500"/>
          </a:effectLst>
        </p:spPr>
      </p:pic>
      <p:pic>
        <p:nvPicPr>
          <p:cNvPr id="95" name="Immagine 94">
            <a:extLst>
              <a:ext uri="{FF2B5EF4-FFF2-40B4-BE49-F238E27FC236}">
                <a16:creationId xmlns:a16="http://schemas.microsoft.com/office/drawing/2014/main" id="{4183D1C0-93FC-457D-B5DC-F41A0CEE3321}"/>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2626516" y="3354549"/>
            <a:ext cx="1883391" cy="509472"/>
          </a:xfrm>
          <a:prstGeom prst="rect">
            <a:avLst/>
          </a:prstGeom>
        </p:spPr>
      </p:pic>
      <p:pic>
        <p:nvPicPr>
          <p:cNvPr id="98" name="Immagine 97">
            <a:extLst>
              <a:ext uri="{FF2B5EF4-FFF2-40B4-BE49-F238E27FC236}">
                <a16:creationId xmlns:a16="http://schemas.microsoft.com/office/drawing/2014/main" id="{C5FD29BA-7568-49F8-A719-25ACA1841765}"/>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5231716" y="3416310"/>
            <a:ext cx="952500" cy="283996"/>
          </a:xfrm>
          <a:prstGeom prst="rect">
            <a:avLst/>
          </a:prstGeom>
        </p:spPr>
      </p:pic>
      <p:pic>
        <p:nvPicPr>
          <p:cNvPr id="105" name="Immagine 104">
            <a:extLst>
              <a:ext uri="{FF2B5EF4-FFF2-40B4-BE49-F238E27FC236}">
                <a16:creationId xmlns:a16="http://schemas.microsoft.com/office/drawing/2014/main" id="{8EE91EE9-4BBB-4F04-B29F-AB82D0C91F4A}"/>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9234231" y="6128329"/>
            <a:ext cx="2293355" cy="367727"/>
          </a:xfrm>
          <a:prstGeom prst="rect">
            <a:avLst/>
          </a:prstGeom>
        </p:spPr>
      </p:pic>
      <p:pic>
        <p:nvPicPr>
          <p:cNvPr id="52" name="Immagine 51">
            <a:extLst>
              <a:ext uri="{FF2B5EF4-FFF2-40B4-BE49-F238E27FC236}">
                <a16:creationId xmlns:a16="http://schemas.microsoft.com/office/drawing/2014/main" id="{95EDC19A-4E74-4EA1-9F6A-64508FC75A35}"/>
              </a:ext>
            </a:extLst>
          </p:cNvPr>
          <p:cNvPicPr>
            <a:picLocks noChangeAspect="1"/>
          </p:cNvPicPr>
          <p:nvPr/>
        </p:nvPicPr>
        <p:blipFill>
          <a:blip r:embed="rId20">
            <a:extLst>
              <a:ext uri="{BEBA8EAE-BF5A-486C-A8C5-ECC9F3942E4B}">
                <a14:imgProps xmlns:a14="http://schemas.microsoft.com/office/drawing/2010/main">
                  <a14:imgLayer r:embed="rId21">
                    <a14:imgEffect>
                      <a14:backgroundRemoval t="5769" b="88462" l="2000" r="98000">
                        <a14:foregroundMark x1="11000" y1="38462" x2="11000" y2="38462"/>
                        <a14:foregroundMark x1="34000" y1="40385" x2="34000" y2="40385"/>
                        <a14:foregroundMark x1="75000" y1="40385" x2="75000" y2="40385"/>
                        <a14:foregroundMark x1="98000" y1="28846" x2="98000" y2="28846"/>
                        <a14:foregroundMark x1="4000" y1="42308" x2="4000" y2="42308"/>
                        <a14:foregroundMark x1="56000" y1="38462" x2="56000" y2="38462"/>
                        <a14:foregroundMark x1="6000" y1="73077" x2="6000" y2="73077"/>
                        <a14:foregroundMark x1="6000" y1="69231" x2="6000" y2="69231"/>
                        <a14:foregroundMark x1="2000" y1="71154" x2="2000" y2="71154"/>
                        <a14:foregroundMark x1="12000" y1="75000" x2="12000" y2="75000"/>
                        <a14:foregroundMark x1="23000" y1="73077" x2="23000" y2="73077"/>
                        <a14:foregroundMark x1="32000" y1="75000" x2="32000" y2="75000"/>
                        <a14:foregroundMark x1="30000" y1="71154" x2="30000" y2="71154"/>
                        <a14:foregroundMark x1="42000" y1="80769" x2="42000" y2="80769"/>
                        <a14:foregroundMark x1="44000" y1="71154" x2="44000" y2="71154"/>
                        <a14:foregroundMark x1="46000" y1="73077" x2="46000" y2="73077"/>
                        <a14:foregroundMark x1="50000" y1="73077" x2="50000" y2="73077"/>
                        <a14:foregroundMark x1="58000" y1="76923" x2="58000" y2="76923"/>
                        <a14:foregroundMark x1="63000" y1="75000" x2="63000" y2="75000"/>
                        <a14:foregroundMark x1="62000" y1="67308" x2="62000" y2="67308"/>
                        <a14:foregroundMark x1="59000" y1="69231" x2="59000" y2="69231"/>
                        <a14:foregroundMark x1="69000" y1="76923" x2="69000" y2="76923"/>
                        <a14:foregroundMark x1="75000" y1="80769" x2="75000" y2="80769"/>
                        <a14:foregroundMark x1="76000" y1="71154" x2="76000" y2="71154"/>
                        <a14:foregroundMark x1="69000" y1="71154" x2="69000" y2="71154"/>
                        <a14:foregroundMark x1="80000" y1="73077" x2="80000" y2="73077"/>
                        <a14:foregroundMark x1="84000" y1="80769" x2="84000" y2="80769"/>
                        <a14:foregroundMark x1="89000" y1="78846" x2="89000" y2="78846"/>
                        <a14:foregroundMark x1="93000" y1="78846" x2="93000" y2="78846"/>
                      </a14:backgroundRemoval>
                    </a14:imgEffect>
                  </a14:imgLayer>
                </a14:imgProps>
              </a:ext>
              <a:ext uri="{28A0092B-C50C-407E-A947-70E740481C1C}">
                <a14:useLocalDpi xmlns:a14="http://schemas.microsoft.com/office/drawing/2010/main"/>
              </a:ext>
            </a:extLst>
          </a:blip>
          <a:stretch>
            <a:fillRect/>
          </a:stretch>
        </p:blipFill>
        <p:spPr>
          <a:xfrm>
            <a:off x="9234231" y="3151433"/>
            <a:ext cx="1543240" cy="802485"/>
          </a:xfrm>
          <a:prstGeom prst="rect">
            <a:avLst/>
          </a:prstGeom>
        </p:spPr>
      </p:pic>
      <p:pic>
        <p:nvPicPr>
          <p:cNvPr id="54" name="Immagine 53">
            <a:extLst>
              <a:ext uri="{FF2B5EF4-FFF2-40B4-BE49-F238E27FC236}">
                <a16:creationId xmlns:a16="http://schemas.microsoft.com/office/drawing/2014/main" id="{3A48DAA6-151B-4C96-9E39-4CF0F2FA1C5E}"/>
              </a:ext>
            </a:extLst>
          </p:cNvPr>
          <p:cNvPicPr>
            <a:picLocks noChangeAspect="1"/>
          </p:cNvPicPr>
          <p:nvPr/>
        </p:nvPicPr>
        <p:blipFill>
          <a:blip r:embed="rId22" cstate="email">
            <a:extLst>
              <a:ext uri="{BEBA8EAE-BF5A-486C-A8C5-ECC9F3942E4B}">
                <a14:imgProps xmlns:a14="http://schemas.microsoft.com/office/drawing/2010/main">
                  <a14:imgLayer r:embed="rId23">
                    <a14:imgEffect>
                      <a14:backgroundRemoval t="9524" b="89796" l="4545" r="95601">
                        <a14:foregroundMark x1="8798" y1="50340" x2="8798" y2="50340"/>
                        <a14:foregroundMark x1="4692" y1="51020" x2="4692" y2="51020"/>
                        <a14:foregroundMark x1="15982" y1="56463" x2="15982" y2="56463"/>
                        <a14:foregroundMark x1="29472" y1="52381" x2="29472" y2="52381"/>
                        <a14:foregroundMark x1="42229" y1="33333" x2="42229" y2="33333"/>
                        <a14:foregroundMark x1="47361" y1="31973" x2="47361" y2="31973"/>
                        <a14:foregroundMark x1="50000" y1="29252" x2="50000" y2="29252"/>
                        <a14:foregroundMark x1="49853" y1="14286" x2="49853" y2="14286"/>
                        <a14:foregroundMark x1="56452" y1="14966" x2="56452" y2="14966"/>
                        <a14:foregroundMark x1="59824" y1="17007" x2="59824" y2="17007"/>
                        <a14:foregroundMark x1="67595" y1="25170" x2="67595" y2="25170"/>
                        <a14:foregroundMark x1="75073" y1="25850" x2="75073" y2="25850"/>
                        <a14:foregroundMark x1="79765" y1="29932" x2="79765" y2="29932"/>
                        <a14:foregroundMark x1="87390" y1="30612" x2="87390" y2="30612"/>
                        <a14:foregroundMark x1="89883" y1="30612" x2="89883" y2="30612"/>
                        <a14:foregroundMark x1="43988" y1="85714" x2="43988" y2="85714"/>
                        <a14:foregroundMark x1="44721" y1="80272" x2="44721" y2="80272"/>
                        <a14:foregroundMark x1="42522" y1="86395" x2="42522" y2="86395"/>
                        <a14:foregroundMark x1="45308" y1="75510" x2="45308" y2="75510"/>
                        <a14:foregroundMark x1="46628" y1="76190" x2="46628" y2="76190"/>
                        <a14:foregroundMark x1="47654" y1="72789" x2="47654" y2="72789"/>
                        <a14:foregroundMark x1="49853" y1="78231" x2="49853" y2="78231"/>
                        <a14:foregroundMark x1="53079" y1="74150" x2="53079" y2="74150"/>
                        <a14:foregroundMark x1="55425" y1="74150" x2="55425" y2="74150"/>
                        <a14:foregroundMark x1="55865" y1="85034" x2="55865" y2="85034"/>
                        <a14:foregroundMark x1="57185" y1="80272" x2="57185" y2="80272"/>
                        <a14:foregroundMark x1="58798" y1="78231" x2="58798" y2="78231"/>
                        <a14:foregroundMark x1="60117" y1="77551" x2="60117" y2="77551"/>
                        <a14:foregroundMark x1="62463" y1="77551" x2="62463" y2="77551"/>
                        <a14:foregroundMark x1="65982" y1="72109" x2="65982" y2="72109"/>
                        <a14:foregroundMark x1="67449" y1="77551" x2="67449" y2="77551"/>
                        <a14:foregroundMark x1="70674" y1="76190" x2="70674" y2="76190"/>
                        <a14:foregroundMark x1="74194" y1="80272" x2="74194" y2="80272"/>
                        <a14:foregroundMark x1="76393" y1="77551" x2="76393" y2="77551"/>
                        <a14:foregroundMark x1="77566" y1="76871" x2="77566" y2="76871"/>
                        <a14:foregroundMark x1="81085" y1="76190" x2="81085" y2="76190"/>
                        <a14:foregroundMark x1="82405" y1="76871" x2="82405" y2="76871"/>
                        <a14:foregroundMark x1="79179" y1="74830" x2="79179" y2="74830"/>
                        <a14:foregroundMark x1="83578" y1="78231" x2="83578" y2="78231"/>
                        <a14:foregroundMark x1="83578" y1="72789" x2="83578" y2="72789"/>
                        <a14:foregroundMark x1="86510" y1="85714" x2="86510" y2="85714"/>
                        <a14:foregroundMark x1="87683" y1="78231" x2="87683" y2="78231"/>
                        <a14:foregroundMark x1="87977" y1="86395" x2="87977" y2="86395"/>
                        <a14:foregroundMark x1="88563" y1="84354" x2="88563" y2="84354"/>
                        <a14:foregroundMark x1="89589" y1="82993" x2="95601" y2="85034"/>
                        <a14:foregroundMark x1="68622" y1="86395" x2="68622" y2="86395"/>
                        <a14:foregroundMark x1="68475" y1="72109" x2="68475" y2="72109"/>
                        <a14:foregroundMark x1="63783" y1="72789" x2="63783" y2="72789"/>
                        <a14:foregroundMark x1="41349" y1="78231" x2="41349" y2="78231"/>
                        <a14:foregroundMark x1="84604" y1="85034" x2="84604" y2="85034"/>
                      </a14:backgroundRemoval>
                    </a14:imgEffect>
                  </a14:imgLayer>
                </a14:imgProps>
              </a:ext>
              <a:ext uri="{28A0092B-C50C-407E-A947-70E740481C1C}">
                <a14:useLocalDpi xmlns:a14="http://schemas.microsoft.com/office/drawing/2010/main"/>
              </a:ext>
            </a:extLst>
          </a:blip>
          <a:stretch>
            <a:fillRect/>
          </a:stretch>
        </p:blipFill>
        <p:spPr>
          <a:xfrm>
            <a:off x="6686275" y="6044153"/>
            <a:ext cx="2297834" cy="495281"/>
          </a:xfrm>
          <a:prstGeom prst="rect">
            <a:avLst/>
          </a:prstGeom>
        </p:spPr>
      </p:pic>
      <p:pic>
        <p:nvPicPr>
          <p:cNvPr id="3" name="Immagine 2" descr="Immagine che contiene disegnando&#10;&#10;Descrizione generata automaticamente">
            <a:extLst>
              <a:ext uri="{FF2B5EF4-FFF2-40B4-BE49-F238E27FC236}">
                <a16:creationId xmlns:a16="http://schemas.microsoft.com/office/drawing/2014/main" id="{464A3F28-4D30-4243-B460-47191EBE4AF1}"/>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39467" y="968702"/>
            <a:ext cx="2386420" cy="1212771"/>
          </a:xfrm>
          <a:prstGeom prst="rect">
            <a:avLst/>
          </a:prstGeom>
        </p:spPr>
      </p:pic>
      <p:pic>
        <p:nvPicPr>
          <p:cNvPr id="4" name="Immagine 3">
            <a:extLst>
              <a:ext uri="{FF2B5EF4-FFF2-40B4-BE49-F238E27FC236}">
                <a16:creationId xmlns:a16="http://schemas.microsoft.com/office/drawing/2014/main" id="{388FF2A0-6E6C-4F80-BF93-66B8C7B04F55}"/>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906026" y="3275496"/>
            <a:ext cx="1552138" cy="738146"/>
          </a:xfrm>
          <a:prstGeom prst="rect">
            <a:avLst/>
          </a:prstGeom>
        </p:spPr>
      </p:pic>
      <p:pic>
        <p:nvPicPr>
          <p:cNvPr id="6" name="Immagine 5">
            <a:extLst>
              <a:ext uri="{FF2B5EF4-FFF2-40B4-BE49-F238E27FC236}">
                <a16:creationId xmlns:a16="http://schemas.microsoft.com/office/drawing/2014/main" id="{BF251348-A721-44D2-8E53-AF35DB15C0C5}"/>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984109" y="968702"/>
            <a:ext cx="2043484" cy="1121742"/>
          </a:xfrm>
          <a:prstGeom prst="rect">
            <a:avLst/>
          </a:prstGeom>
        </p:spPr>
      </p:pic>
      <p:pic>
        <p:nvPicPr>
          <p:cNvPr id="9" name="Immagine 8" descr="Immagine che contiene cibo, disegnando&#10;&#10;Descrizione generata automaticamente">
            <a:extLst>
              <a:ext uri="{FF2B5EF4-FFF2-40B4-BE49-F238E27FC236}">
                <a16:creationId xmlns:a16="http://schemas.microsoft.com/office/drawing/2014/main" id="{D302029C-0C5D-4E12-B111-F908D0B6D040}"/>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5144715" y="5750064"/>
            <a:ext cx="1581945" cy="1121743"/>
          </a:xfrm>
          <a:prstGeom prst="rect">
            <a:avLst/>
          </a:prstGeom>
        </p:spPr>
      </p:pic>
      <p:pic>
        <p:nvPicPr>
          <p:cNvPr id="28" name="Immagine 27" descr="Immagine che contiene disegnando&#10;&#10;Descrizione generata automaticamente">
            <a:extLst>
              <a:ext uri="{FF2B5EF4-FFF2-40B4-BE49-F238E27FC236}">
                <a16:creationId xmlns:a16="http://schemas.microsoft.com/office/drawing/2014/main" id="{FB1F885C-A9A1-4C13-8BF3-13EC710C26E6}"/>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53040" y="5134828"/>
            <a:ext cx="3442161" cy="789486"/>
          </a:xfrm>
          <a:prstGeom prst="rect">
            <a:avLst/>
          </a:prstGeom>
        </p:spPr>
      </p:pic>
      <p:pic>
        <p:nvPicPr>
          <p:cNvPr id="29" name="Immagine 28" descr="Immagine che contiene piatto&#10;&#10;Descrizione generata automaticamente">
            <a:extLst>
              <a:ext uri="{FF2B5EF4-FFF2-40B4-BE49-F238E27FC236}">
                <a16:creationId xmlns:a16="http://schemas.microsoft.com/office/drawing/2014/main" id="{0E418CD1-ED6A-465D-82A3-E4AF195FE8F1}"/>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150894" y="5004444"/>
            <a:ext cx="1701507" cy="835828"/>
          </a:xfrm>
          <a:prstGeom prst="rect">
            <a:avLst/>
          </a:prstGeom>
        </p:spPr>
      </p:pic>
      <p:pic>
        <p:nvPicPr>
          <p:cNvPr id="30" name="Immagine 29" descr="Immagine che contiene disegnando, segnale&#10;&#10;Descrizione generata automaticamente">
            <a:extLst>
              <a:ext uri="{FF2B5EF4-FFF2-40B4-BE49-F238E27FC236}">
                <a16:creationId xmlns:a16="http://schemas.microsoft.com/office/drawing/2014/main" id="{105B7D0C-4C74-4ABC-9174-327269675199}"/>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767142" y="1146237"/>
            <a:ext cx="2838450" cy="786237"/>
          </a:xfrm>
          <a:prstGeom prst="rect">
            <a:avLst/>
          </a:prstGeom>
        </p:spPr>
      </p:pic>
      <p:pic>
        <p:nvPicPr>
          <p:cNvPr id="7" name="Immagine 6" descr="Immagine che contiene disegnando&#10;&#10;Descrizione generata automaticamente">
            <a:extLst>
              <a:ext uri="{FF2B5EF4-FFF2-40B4-BE49-F238E27FC236}">
                <a16:creationId xmlns:a16="http://schemas.microsoft.com/office/drawing/2014/main" id="{3B1ABA9C-5050-4154-885F-E0A474D68165}"/>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797441" y="4959560"/>
            <a:ext cx="2507973" cy="1003189"/>
          </a:xfrm>
          <a:prstGeom prst="rect">
            <a:avLst/>
          </a:prstGeom>
        </p:spPr>
      </p:pic>
      <p:pic>
        <p:nvPicPr>
          <p:cNvPr id="11" name="Immagine 10" descr="Immagine che contiene testo&#10;&#10;Descrizione generata automaticamente">
            <a:extLst>
              <a:ext uri="{FF2B5EF4-FFF2-40B4-BE49-F238E27FC236}">
                <a16:creationId xmlns:a16="http://schemas.microsoft.com/office/drawing/2014/main" id="{9262AC61-C04F-4004-B36D-DACB723E369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666309" y="5769691"/>
            <a:ext cx="2292868" cy="1146434"/>
          </a:xfrm>
          <a:prstGeom prst="rect">
            <a:avLst/>
          </a:prstGeom>
        </p:spPr>
      </p:pic>
      <p:pic>
        <p:nvPicPr>
          <p:cNvPr id="13" name="Immagine 12">
            <a:extLst>
              <a:ext uri="{FF2B5EF4-FFF2-40B4-BE49-F238E27FC236}">
                <a16:creationId xmlns:a16="http://schemas.microsoft.com/office/drawing/2014/main" id="{3E9B1A0F-4C79-468F-BD29-504AFFF2BD8F}"/>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t="29212" r="-2323"/>
          <a:stretch/>
        </p:blipFill>
        <p:spPr>
          <a:xfrm>
            <a:off x="3058547" y="4168904"/>
            <a:ext cx="1943101" cy="658950"/>
          </a:xfrm>
          <a:prstGeom prst="rect">
            <a:avLst/>
          </a:prstGeom>
        </p:spPr>
      </p:pic>
      <p:pic>
        <p:nvPicPr>
          <p:cNvPr id="15" name="Immagine 14" descr="Immagine che contiene testo&#10;&#10;Descrizione generata automaticamente">
            <a:extLst>
              <a:ext uri="{FF2B5EF4-FFF2-40B4-BE49-F238E27FC236}">
                <a16:creationId xmlns:a16="http://schemas.microsoft.com/office/drawing/2014/main" id="{F99B374D-1E96-474F-8A66-40D3EF1044DB}"/>
              </a:ext>
            </a:extLst>
          </p:cNvPr>
          <p:cNvPicPr>
            <a:picLocks noChangeAspect="1"/>
          </p:cNvPicPr>
          <p:nvPr/>
        </p:nvPicPr>
        <p:blipFill rotWithShape="1">
          <a:blip r:embed="rId34">
            <a:extLst>
              <a:ext uri="{28A0092B-C50C-407E-A947-70E740481C1C}">
                <a14:useLocalDpi xmlns:a14="http://schemas.microsoft.com/office/drawing/2010/main" val="0"/>
              </a:ext>
            </a:extLst>
          </a:blip>
          <a:srcRect t="15680" r="-606"/>
          <a:stretch/>
        </p:blipFill>
        <p:spPr>
          <a:xfrm>
            <a:off x="141150" y="6009582"/>
            <a:ext cx="2665514" cy="1117015"/>
          </a:xfrm>
          <a:prstGeom prst="rect">
            <a:avLst/>
          </a:prstGeom>
        </p:spPr>
      </p:pic>
      <p:pic>
        <p:nvPicPr>
          <p:cNvPr id="2" name="Immagine 1">
            <a:extLst>
              <a:ext uri="{FF2B5EF4-FFF2-40B4-BE49-F238E27FC236}">
                <a16:creationId xmlns:a16="http://schemas.microsoft.com/office/drawing/2014/main" id="{9632BE8F-8F0F-1675-B2C7-C4DDE06585C4}"/>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4066207134"/>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esterni, bianco, passeggero, parcheggiato&#10;&#10;Descrizione generata automaticamente">
            <a:extLst>
              <a:ext uri="{FF2B5EF4-FFF2-40B4-BE49-F238E27FC236}">
                <a16:creationId xmlns:a16="http://schemas.microsoft.com/office/drawing/2014/main" id="{384E3117-27D3-4452-8CCA-478B93D234A8}"/>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488" r="8066" b="-2"/>
          <a:stretch/>
        </p:blipFill>
        <p:spPr>
          <a:xfrm>
            <a:off x="4044392" y="147819"/>
            <a:ext cx="5798931" cy="3261899"/>
          </a:xfrm>
          <a:prstGeom prst="rect">
            <a:avLst/>
          </a:prstGeom>
          <a:noFill/>
        </p:spPr>
      </p:pic>
      <p:sp>
        <p:nvSpPr>
          <p:cNvPr id="6" name="Segnaposto contenuto 2">
            <a:extLst>
              <a:ext uri="{FF2B5EF4-FFF2-40B4-BE49-F238E27FC236}">
                <a16:creationId xmlns:a16="http://schemas.microsoft.com/office/drawing/2014/main" id="{155E8206-294F-4E94-B32B-394422B1CD1D}"/>
              </a:ext>
            </a:extLst>
          </p:cNvPr>
          <p:cNvSpPr txBox="1">
            <a:spLocks/>
          </p:cNvSpPr>
          <p:nvPr/>
        </p:nvSpPr>
        <p:spPr>
          <a:xfrm>
            <a:off x="6658207" y="3555862"/>
            <a:ext cx="2444566" cy="58215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it-IT" sz="1600" b="0" i="1" u="none" strike="noStrike" kern="1200" cap="none" spc="0" normalizeH="0" baseline="0" noProof="0" dirty="0">
                <a:ln>
                  <a:noFill/>
                </a:ln>
                <a:solidFill>
                  <a:prstClr val="white"/>
                </a:solidFill>
                <a:effectLst/>
                <a:uLnTx/>
                <a:uFillTx/>
                <a:latin typeface="Arial Narrow" panose="020B0606020202030204" pitchFamily="34" charset="0"/>
              </a:rPr>
              <a:t>Il nuovo stabilimento</a:t>
            </a:r>
          </a:p>
        </p:txBody>
      </p:sp>
      <p:pic>
        <p:nvPicPr>
          <p:cNvPr id="3" name="Immagine 2">
            <a:extLst>
              <a:ext uri="{FF2B5EF4-FFF2-40B4-BE49-F238E27FC236}">
                <a16:creationId xmlns:a16="http://schemas.microsoft.com/office/drawing/2014/main" id="{5AFDE454-72DD-493A-BA45-89E7910EF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978" y="2825883"/>
            <a:ext cx="3773455" cy="3773455"/>
          </a:xfrm>
          <a:prstGeom prst="rect">
            <a:avLst/>
          </a:prstGeom>
        </p:spPr>
      </p:pic>
      <p:cxnSp>
        <p:nvCxnSpPr>
          <p:cNvPr id="12" name="Connettore 2 11">
            <a:extLst>
              <a:ext uri="{FF2B5EF4-FFF2-40B4-BE49-F238E27FC236}">
                <a16:creationId xmlns:a16="http://schemas.microsoft.com/office/drawing/2014/main" id="{B1997C0E-75D5-4F02-BB4D-7B65E5475572}"/>
              </a:ext>
            </a:extLst>
          </p:cNvPr>
          <p:cNvCxnSpPr>
            <a:cxnSpLocks/>
          </p:cNvCxnSpPr>
          <p:nvPr/>
        </p:nvCxnSpPr>
        <p:spPr>
          <a:xfrm flipH="1">
            <a:off x="2019548" y="3409718"/>
            <a:ext cx="2024844" cy="15261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8" name="Segnaposto contenuto 7">
            <a:extLst>
              <a:ext uri="{FF2B5EF4-FFF2-40B4-BE49-F238E27FC236}">
                <a16:creationId xmlns:a16="http://schemas.microsoft.com/office/drawing/2014/main" id="{FA53E8E6-CE48-4024-B0C5-B7FB3A08082A}"/>
              </a:ext>
            </a:extLst>
          </p:cNvPr>
          <p:cNvSpPr txBox="1">
            <a:spLocks/>
          </p:cNvSpPr>
          <p:nvPr/>
        </p:nvSpPr>
        <p:spPr bwMode="auto">
          <a:xfrm>
            <a:off x="84595" y="214809"/>
            <a:ext cx="3971946" cy="271136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marL="0" indent="0" algn="l" rtl="0" eaLnBrk="0" fontAlgn="base" hangingPunct="0">
              <a:spcBef>
                <a:spcPct val="20000"/>
              </a:spcBef>
              <a:spcAft>
                <a:spcPct val="0"/>
              </a:spcAft>
              <a:buFont typeface="Arial" charset="0"/>
              <a:buNone/>
              <a:defRPr sz="3200" kern="1200">
                <a:solidFill>
                  <a:schemeClr val="tx1"/>
                </a:solidFill>
                <a:latin typeface="+mn-lt"/>
                <a:ea typeface="+mn-ea"/>
                <a:cs typeface="+mn-cs"/>
              </a:defRPr>
            </a:lvl1pPr>
            <a:lvl2pPr marL="457200" indent="0" algn="l" rtl="0" eaLnBrk="0" fontAlgn="base" hangingPunct="0">
              <a:spcBef>
                <a:spcPct val="20000"/>
              </a:spcBef>
              <a:spcAft>
                <a:spcPct val="0"/>
              </a:spcAft>
              <a:buFont typeface="Arial" charset="0"/>
              <a:buNone/>
              <a:defRPr sz="28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24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20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20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9pPr>
          </a:lstStyle>
          <a:p>
            <a:pPr marL="171450" marR="0" lvl="0" indent="-1714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rPr>
              <a:t>Nuovo stabilimento da 2000 m</a:t>
            </a:r>
            <a:r>
              <a:rPr kumimoji="0" lang="it-IT" sz="2200" b="0" i="0" u="none" strike="noStrike" kern="1200" cap="none" spc="0" normalizeH="0" baseline="30000" noProof="0" dirty="0">
                <a:ln>
                  <a:noFill/>
                </a:ln>
                <a:solidFill>
                  <a:prstClr val="black"/>
                </a:solidFill>
                <a:effectLst/>
                <a:uLnTx/>
                <a:uFillTx/>
                <a:latin typeface="Arial Narrow" panose="020B0606020202030204" pitchFamily="34" charset="0"/>
              </a:rPr>
              <a:t>2</a:t>
            </a:r>
            <a:r>
              <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rPr>
              <a:t> </a:t>
            </a:r>
          </a:p>
          <a:p>
            <a:pPr marL="171450" marR="0" lvl="0" indent="-1714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endParaRPr>
          </a:p>
          <a:p>
            <a:pPr marL="171450" marR="0" lvl="0" indent="-1714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rPr>
              <a:t>+20 anni di esperienza</a:t>
            </a:r>
          </a:p>
          <a:p>
            <a:pPr marL="171450" marR="0" lvl="0" indent="-1714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endParaRPr>
          </a:p>
          <a:p>
            <a:pPr marL="171450" marR="0" lvl="0" indent="-1714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lang="it-IT" sz="2200" dirty="0">
                <a:solidFill>
                  <a:prstClr val="black"/>
                </a:solidFill>
                <a:latin typeface="Arial Narrow" panose="020B0606020202030204" pitchFamily="34" charset="0"/>
              </a:rPr>
              <a:t>2</a:t>
            </a:r>
            <a:r>
              <a:rPr kumimoji="0" lang="it-IT" sz="2200" b="0" i="0" u="none" strike="noStrike" kern="1200" cap="none" spc="0" normalizeH="0" baseline="0" noProof="0" dirty="0">
                <a:ln>
                  <a:noFill/>
                </a:ln>
                <a:solidFill>
                  <a:prstClr val="black"/>
                </a:solidFill>
                <a:effectLst/>
                <a:uLnTx/>
                <a:uFillTx/>
                <a:latin typeface="Arial Narrow" panose="020B0606020202030204" pitchFamily="34" charset="0"/>
              </a:rPr>
              <a:t>000 macchine prodotte</a:t>
            </a:r>
          </a:p>
        </p:txBody>
      </p:sp>
      <p:pic>
        <p:nvPicPr>
          <p:cNvPr id="10" name="Immagine 9" descr="Immagine che contiene esterni, recinto, segnale, automobile&#10;&#10;Descrizione generata automaticamente">
            <a:extLst>
              <a:ext uri="{FF2B5EF4-FFF2-40B4-BE49-F238E27FC236}">
                <a16:creationId xmlns:a16="http://schemas.microsoft.com/office/drawing/2014/main" id="{6C8CFF3D-12C9-4380-B140-7016D0C30B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27" r="13134" b="-2"/>
          <a:stretch/>
        </p:blipFill>
        <p:spPr>
          <a:xfrm>
            <a:off x="9283934" y="1653068"/>
            <a:ext cx="2746351" cy="1998486"/>
          </a:xfrm>
          <a:prstGeom prst="rect">
            <a:avLst/>
          </a:prstGeom>
        </p:spPr>
      </p:pic>
      <p:sp>
        <p:nvSpPr>
          <p:cNvPr id="11" name="Segnaposto contenuto 2">
            <a:extLst>
              <a:ext uri="{FF2B5EF4-FFF2-40B4-BE49-F238E27FC236}">
                <a16:creationId xmlns:a16="http://schemas.microsoft.com/office/drawing/2014/main" id="{AA187108-3DBC-4C2F-ABB6-876F5F90E9C4}"/>
              </a:ext>
            </a:extLst>
          </p:cNvPr>
          <p:cNvSpPr txBox="1">
            <a:spLocks/>
          </p:cNvSpPr>
          <p:nvPr/>
        </p:nvSpPr>
        <p:spPr>
          <a:xfrm>
            <a:off x="9076773" y="3305219"/>
            <a:ext cx="1943579" cy="28612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it-IT" sz="1600" b="0" i="1" u="none" strike="noStrike" kern="1200" cap="none" spc="0" normalizeH="0" baseline="0" noProof="0" dirty="0">
                <a:ln>
                  <a:noFill/>
                </a:ln>
                <a:solidFill>
                  <a:prstClr val="white"/>
                </a:solidFill>
                <a:effectLst/>
                <a:uLnTx/>
                <a:uFillTx/>
                <a:latin typeface="Arial Narrow" panose="020B0606020202030204" pitchFamily="34" charset="0"/>
              </a:rPr>
              <a:t>La prima sede</a:t>
            </a:r>
          </a:p>
        </p:txBody>
      </p:sp>
      <p:sp>
        <p:nvSpPr>
          <p:cNvPr id="13" name="Segnaposto contenuto 7">
            <a:extLst>
              <a:ext uri="{FF2B5EF4-FFF2-40B4-BE49-F238E27FC236}">
                <a16:creationId xmlns:a16="http://schemas.microsoft.com/office/drawing/2014/main" id="{059E7565-0F51-4C6D-B873-9DE0D1E3D27C}"/>
              </a:ext>
            </a:extLst>
          </p:cNvPr>
          <p:cNvSpPr txBox="1">
            <a:spLocks/>
          </p:cNvSpPr>
          <p:nvPr/>
        </p:nvSpPr>
        <p:spPr bwMode="auto">
          <a:xfrm>
            <a:off x="4206252" y="3505379"/>
            <a:ext cx="5077682" cy="3261899"/>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lvl1pPr marL="0" indent="0" algn="l" rtl="0" eaLnBrk="0" fontAlgn="base" hangingPunct="0">
              <a:spcBef>
                <a:spcPct val="20000"/>
              </a:spcBef>
              <a:spcAft>
                <a:spcPct val="0"/>
              </a:spcAft>
              <a:buFont typeface="Arial" charset="0"/>
              <a:buNone/>
              <a:defRPr sz="3200" kern="1200">
                <a:solidFill>
                  <a:schemeClr val="tx1"/>
                </a:solidFill>
                <a:latin typeface="+mn-lt"/>
                <a:ea typeface="+mn-ea"/>
                <a:cs typeface="+mn-cs"/>
              </a:defRPr>
            </a:lvl1pPr>
            <a:lvl2pPr marL="457200" indent="0" algn="l" rtl="0" eaLnBrk="0" fontAlgn="base" hangingPunct="0">
              <a:spcBef>
                <a:spcPct val="20000"/>
              </a:spcBef>
              <a:spcAft>
                <a:spcPct val="0"/>
              </a:spcAft>
              <a:buFont typeface="Arial" charset="0"/>
              <a:buNone/>
              <a:defRPr sz="2800" kern="1200">
                <a:solidFill>
                  <a:schemeClr val="tx1"/>
                </a:solidFill>
                <a:latin typeface="+mn-lt"/>
                <a:ea typeface="+mn-ea"/>
                <a:cs typeface="+mn-cs"/>
              </a:defRPr>
            </a:lvl2pPr>
            <a:lvl3pPr marL="914400" indent="0" algn="l" rtl="0" eaLnBrk="0" fontAlgn="base" hangingPunct="0">
              <a:spcBef>
                <a:spcPct val="20000"/>
              </a:spcBef>
              <a:spcAft>
                <a:spcPct val="0"/>
              </a:spcAft>
              <a:buFont typeface="Arial" charset="0"/>
              <a:buNone/>
              <a:defRPr sz="2400" kern="1200">
                <a:solidFill>
                  <a:schemeClr val="tx1"/>
                </a:solidFill>
                <a:latin typeface="+mn-lt"/>
                <a:ea typeface="+mn-ea"/>
                <a:cs typeface="+mn-cs"/>
              </a:defRPr>
            </a:lvl3pPr>
            <a:lvl4pPr marL="1371600" indent="0" algn="l" rtl="0" eaLnBrk="0" fontAlgn="base" hangingPunct="0">
              <a:spcBef>
                <a:spcPct val="20000"/>
              </a:spcBef>
              <a:spcAft>
                <a:spcPct val="0"/>
              </a:spcAft>
              <a:buFont typeface="Arial" charset="0"/>
              <a:buNone/>
              <a:defRPr sz="2000" kern="1200">
                <a:solidFill>
                  <a:schemeClr val="tx1"/>
                </a:solidFill>
                <a:latin typeface="+mn-lt"/>
                <a:ea typeface="+mn-ea"/>
                <a:cs typeface="+mn-cs"/>
              </a:defRPr>
            </a:lvl4pPr>
            <a:lvl5pPr marL="1828800" indent="0" algn="l" rtl="0" eaLnBrk="0" fontAlgn="base" hangingPunct="0">
              <a:spcBef>
                <a:spcPct val="20000"/>
              </a:spcBef>
              <a:spcAft>
                <a:spcPct val="0"/>
              </a:spcAft>
              <a:buFont typeface="Arial" charset="0"/>
              <a:buNone/>
              <a:defRPr sz="20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9pPr>
          </a:lstStyle>
          <a:p>
            <a:pPr marL="128588" indent="-128588" defTabSz="685800">
              <a:buFont typeface="Arial" panose="020B0604020202020204" pitchFamily="34" charset="0"/>
              <a:buChar char="•"/>
              <a:defRPr/>
            </a:pPr>
            <a:r>
              <a:rPr lang="it-IT" sz="2200" dirty="0">
                <a:solidFill>
                  <a:prstClr val="black"/>
                </a:solidFill>
                <a:latin typeface="Arial Narrow" panose="020B0606020202030204" pitchFamily="34" charset="0"/>
              </a:rPr>
              <a:t>Fondata nel 2003</a:t>
            </a:r>
          </a:p>
          <a:p>
            <a:pPr marL="128588" indent="-128588" defTabSz="685800">
              <a:buFont typeface="Arial" panose="020B0604020202020204" pitchFamily="34" charset="0"/>
              <a:buChar char="•"/>
              <a:defRPr/>
            </a:pPr>
            <a:endParaRPr lang="it-IT" sz="2200" dirty="0">
              <a:solidFill>
                <a:prstClr val="black"/>
              </a:solidFill>
              <a:latin typeface="Arial Narrow" panose="020B0606020202030204" pitchFamily="34" charset="0"/>
            </a:endParaRPr>
          </a:p>
          <a:p>
            <a:pPr marL="128588" indent="-128588" defTabSz="685800">
              <a:buFont typeface="Arial" panose="020B0604020202020204" pitchFamily="34" charset="0"/>
              <a:buChar char="•"/>
              <a:defRPr/>
            </a:pPr>
            <a:r>
              <a:rPr lang="it-IT" sz="2200" dirty="0">
                <a:solidFill>
                  <a:prstClr val="black"/>
                </a:solidFill>
                <a:latin typeface="Arial Narrow" panose="020B0606020202030204" pitchFamily="34" charset="0"/>
              </a:rPr>
              <a:t>Specializzata nella </a:t>
            </a:r>
            <a:r>
              <a:rPr lang="it-IT" sz="2200" b="1" dirty="0">
                <a:solidFill>
                  <a:srgbClr val="FF0000"/>
                </a:solidFill>
                <a:latin typeface="Arial Narrow" panose="020B0606020202030204" pitchFamily="34" charset="0"/>
              </a:rPr>
              <a:t>produzione di sistemi di lubrificazione a spruzzo automatici </a:t>
            </a:r>
            <a:r>
              <a:rPr lang="it-IT" sz="2200" dirty="0">
                <a:solidFill>
                  <a:prstClr val="black"/>
                </a:solidFill>
                <a:latin typeface="Arial Narrow" panose="020B0606020202030204" pitchFamily="34" charset="0"/>
              </a:rPr>
              <a:t>nel settore dello </a:t>
            </a:r>
            <a:r>
              <a:rPr lang="it-IT" sz="2200" b="1" dirty="0">
                <a:solidFill>
                  <a:srgbClr val="FF0000"/>
                </a:solidFill>
                <a:latin typeface="Arial Narrow" panose="020B0606020202030204" pitchFamily="34" charset="0"/>
              </a:rPr>
              <a:t>stampaggio</a:t>
            </a:r>
          </a:p>
          <a:p>
            <a:pPr marL="128588" indent="-128588" defTabSz="685800">
              <a:buFont typeface="Arial" panose="020B0604020202020204" pitchFamily="34" charset="0"/>
              <a:buChar char="•"/>
              <a:defRPr/>
            </a:pPr>
            <a:r>
              <a:rPr lang="it-IT" sz="2200" dirty="0">
                <a:solidFill>
                  <a:prstClr val="black"/>
                </a:solidFill>
                <a:latin typeface="Arial Narrow" panose="020B0606020202030204" pitchFamily="34" charset="0"/>
              </a:rPr>
              <a:t>Sviluppato </a:t>
            </a:r>
            <a:r>
              <a:rPr lang="it-IT" sz="2200" b="1" dirty="0">
                <a:solidFill>
                  <a:schemeClr val="accent2"/>
                </a:solidFill>
                <a:latin typeface="Arial Narrow" panose="020B0606020202030204" pitchFamily="34" charset="0"/>
              </a:rPr>
              <a:t>sistemi automatici a spruzzo Antirust </a:t>
            </a:r>
            <a:r>
              <a:rPr lang="it-IT" sz="2200" dirty="0">
                <a:solidFill>
                  <a:prstClr val="black"/>
                </a:solidFill>
                <a:latin typeface="Arial Narrow" panose="020B0606020202030204" pitchFamily="34" charset="0"/>
              </a:rPr>
              <a:t>per l’applicazione di protettivo per la </a:t>
            </a:r>
            <a:r>
              <a:rPr lang="it-IT" sz="2200" b="1" dirty="0">
                <a:solidFill>
                  <a:schemeClr val="accent2"/>
                </a:solidFill>
                <a:latin typeface="Arial Narrow" panose="020B0606020202030204" pitchFamily="34" charset="0"/>
              </a:rPr>
              <a:t>produzione</a:t>
            </a:r>
            <a:r>
              <a:rPr lang="it-IT" sz="2200" dirty="0">
                <a:solidFill>
                  <a:prstClr val="black"/>
                </a:solidFill>
                <a:latin typeface="Arial Narrow" panose="020B0606020202030204" pitchFamily="34" charset="0"/>
              </a:rPr>
              <a:t> </a:t>
            </a:r>
            <a:r>
              <a:rPr lang="it-IT" sz="2200" b="1" dirty="0">
                <a:solidFill>
                  <a:schemeClr val="accent2"/>
                </a:solidFill>
                <a:latin typeface="Arial Narrow" panose="020B0606020202030204" pitchFamily="34" charset="0"/>
              </a:rPr>
              <a:t>di tubi e profili</a:t>
            </a:r>
          </a:p>
        </p:txBody>
      </p:sp>
      <p:graphicFrame>
        <p:nvGraphicFramePr>
          <p:cNvPr id="9" name="Grafico 8">
            <a:extLst>
              <a:ext uri="{FF2B5EF4-FFF2-40B4-BE49-F238E27FC236}">
                <a16:creationId xmlns:a16="http://schemas.microsoft.com/office/drawing/2014/main" id="{E06EC8AF-CA87-4B08-B1C2-B5E2C8F57DF8}"/>
              </a:ext>
            </a:extLst>
          </p:cNvPr>
          <p:cNvGraphicFramePr/>
          <p:nvPr/>
        </p:nvGraphicFramePr>
        <p:xfrm>
          <a:off x="8426130" y="3930176"/>
          <a:ext cx="4461957" cy="2933011"/>
        </p:xfrm>
        <a:graphic>
          <a:graphicData uri="http://schemas.openxmlformats.org/drawingml/2006/chart">
            <c:chart xmlns:c="http://schemas.openxmlformats.org/drawingml/2006/chart" xmlns:r="http://schemas.openxmlformats.org/officeDocument/2006/relationships" r:id="rId5"/>
          </a:graphicData>
        </a:graphic>
      </p:graphicFrame>
      <p:sp>
        <p:nvSpPr>
          <p:cNvPr id="14" name="Segnaposto contenuto 2">
            <a:extLst>
              <a:ext uri="{FF2B5EF4-FFF2-40B4-BE49-F238E27FC236}">
                <a16:creationId xmlns:a16="http://schemas.microsoft.com/office/drawing/2014/main" id="{F1BA9163-4550-4BB4-9618-ED1B170B2C9E}"/>
              </a:ext>
            </a:extLst>
          </p:cNvPr>
          <p:cNvSpPr txBox="1">
            <a:spLocks/>
          </p:cNvSpPr>
          <p:nvPr/>
        </p:nvSpPr>
        <p:spPr>
          <a:xfrm>
            <a:off x="4072433" y="3019092"/>
            <a:ext cx="1943579" cy="28612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lang="it-IT" sz="1600" i="1" dirty="0">
                <a:solidFill>
                  <a:prstClr val="white"/>
                </a:solidFill>
                <a:latin typeface="Arial Narrow" panose="020B0606020202030204" pitchFamily="34" charset="0"/>
              </a:rPr>
              <a:t>Il nuovo stabilimento</a:t>
            </a:r>
            <a:endParaRPr kumimoji="0" lang="it-IT" sz="1600" b="0" i="1" u="none" strike="noStrike" kern="1200" cap="none" spc="0" normalizeH="0" baseline="0" noProof="0" dirty="0">
              <a:ln>
                <a:noFill/>
              </a:ln>
              <a:solidFill>
                <a:prstClr val="white"/>
              </a:solidFill>
              <a:effectLst/>
              <a:uLnTx/>
              <a:uFillTx/>
              <a:latin typeface="Arial Narrow" panose="020B0606020202030204" pitchFamily="34" charset="0"/>
            </a:endParaRPr>
          </a:p>
        </p:txBody>
      </p:sp>
      <p:pic>
        <p:nvPicPr>
          <p:cNvPr id="2" name="Immagine 1">
            <a:extLst>
              <a:ext uri="{FF2B5EF4-FFF2-40B4-BE49-F238E27FC236}">
                <a16:creationId xmlns:a16="http://schemas.microsoft.com/office/drawing/2014/main" id="{88603964-2F95-CA24-D3AB-3F3DD0ED81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1848585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r>
              <a:rPr lang="en-US" sz="4000" dirty="0">
                <a:solidFill>
                  <a:srgbClr val="C00000"/>
                </a:solidFill>
                <a:latin typeface="Nasa" panose="020B0500000000000000" pitchFamily="34" charset="0"/>
                <a:ea typeface="+mn-ea"/>
                <a:cs typeface="+mn-cs"/>
              </a:rPr>
              <a:t>Referenze Integratori</a:t>
            </a:r>
            <a:endParaRPr lang="it-IT" sz="4000" dirty="0">
              <a:solidFill>
                <a:srgbClr val="C00000"/>
              </a:solidFill>
              <a:latin typeface="Nasa" panose="020B0500000000000000" pitchFamily="34" charset="0"/>
              <a:ea typeface="+mn-ea"/>
              <a:cs typeface="+mn-cs"/>
            </a:endParaRPr>
          </a:p>
        </p:txBody>
      </p:sp>
      <p:pic>
        <p:nvPicPr>
          <p:cNvPr id="57" name="Immagine 56">
            <a:extLst>
              <a:ext uri="{FF2B5EF4-FFF2-40B4-BE49-F238E27FC236}">
                <a16:creationId xmlns:a16="http://schemas.microsoft.com/office/drawing/2014/main" id="{35B7EB55-17B3-4861-A1EA-83E435F61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94303" y="2794064"/>
            <a:ext cx="2071274" cy="511529"/>
          </a:xfrm>
          <a:prstGeom prst="rect">
            <a:avLst/>
          </a:prstGeom>
        </p:spPr>
      </p:pic>
      <p:pic>
        <p:nvPicPr>
          <p:cNvPr id="59" name="Immagine 58">
            <a:extLst>
              <a:ext uri="{FF2B5EF4-FFF2-40B4-BE49-F238E27FC236}">
                <a16:creationId xmlns:a16="http://schemas.microsoft.com/office/drawing/2014/main" id="{B2AFF926-15F2-46EA-9186-C3E0CA7556E8}"/>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5500" l="7000" r="98000">
                        <a14:foregroundMark x1="79000" y1="25000" x2="79000" y2="25000"/>
                        <a14:foregroundMark x1="82500" y1="62000" x2="82500" y2="62000"/>
                        <a14:foregroundMark x1="94500" y1="39500" x2="94500" y2="39500"/>
                        <a14:foregroundMark x1="98000" y1="55000" x2="98000" y2="55000"/>
                        <a14:foregroundMark x1="45000" y1="39000" x2="45000" y2="39000"/>
                        <a14:foregroundMark x1="7000" y1="84500" x2="7000" y2="84500"/>
                        <a14:foregroundMark x1="29000" y1="84500" x2="29000" y2="84500"/>
                        <a14:foregroundMark x1="41000" y1="84500" x2="41000" y2="84500"/>
                        <a14:foregroundMark x1="58500" y1="85500" x2="58500" y2="85500"/>
                        <a14:foregroundMark x1="82000" y1="85000" x2="82000" y2="85000"/>
                        <a14:foregroundMark x1="36000" y1="92500" x2="94000" y2="94000"/>
                        <a14:foregroundMark x1="34500" y1="94500" x2="89000" y2="95500"/>
                        <a14:foregroundMark x1="89000" y1="95500" x2="34500" y2="92000"/>
                        <a14:foregroundMark x1="91000" y1="92000" x2="98000" y2="92000"/>
                      </a14:backgroundRemoval>
                    </a14:imgEffect>
                  </a14:imgLayer>
                </a14:imgProps>
              </a:ext>
              <a:ext uri="{28A0092B-C50C-407E-A947-70E740481C1C}">
                <a14:useLocalDpi xmlns:a14="http://schemas.microsoft.com/office/drawing/2010/main"/>
              </a:ext>
            </a:extLst>
          </a:blip>
          <a:stretch>
            <a:fillRect/>
          </a:stretch>
        </p:blipFill>
        <p:spPr>
          <a:xfrm>
            <a:off x="4392656" y="4606313"/>
            <a:ext cx="1015531" cy="1015531"/>
          </a:xfrm>
          <a:prstGeom prst="rect">
            <a:avLst/>
          </a:prstGeom>
        </p:spPr>
      </p:pic>
      <p:pic>
        <p:nvPicPr>
          <p:cNvPr id="63" name="Immagine 62">
            <a:extLst>
              <a:ext uri="{FF2B5EF4-FFF2-40B4-BE49-F238E27FC236}">
                <a16:creationId xmlns:a16="http://schemas.microsoft.com/office/drawing/2014/main" id="{0B6F462F-604A-47FE-88F0-567296AB35F4}"/>
              </a:ext>
            </a:extLst>
          </p:cNvPr>
          <p:cNvPicPr>
            <a:picLocks noChangeAspect="1"/>
          </p:cNvPicPr>
          <p:nvPr/>
        </p:nvPicPr>
        <p:blipFill>
          <a:blip r:embed="rId5" cstate="email">
            <a:extLst>
              <a:ext uri="{BEBA8EAE-BF5A-486C-A8C5-ECC9F3942E4B}">
                <a14:imgProps xmlns:a14="http://schemas.microsoft.com/office/drawing/2010/main">
                  <a14:imgLayer r:embed="rId6">
                    <a14:imgEffect>
                      <a14:backgroundRemoval t="7527" b="92473" l="9896" r="92188">
                        <a14:foregroundMark x1="75000" y1="41935" x2="75000" y2="41935"/>
                        <a14:foregroundMark x1="63021" y1="45161" x2="63021" y2="45161"/>
                        <a14:foregroundMark x1="92708" y1="41935" x2="92708" y2="41935"/>
                        <a14:foregroundMark x1="90625" y1="23656" x2="90625" y2="23656"/>
                        <a14:foregroundMark x1="89583" y1="23656" x2="89583" y2="23656"/>
                        <a14:foregroundMark x1="29688" y1="13978" x2="29688" y2="13978"/>
                        <a14:foregroundMark x1="22917" y1="10753" x2="22917" y2="10753"/>
                        <a14:foregroundMark x1="28125" y1="15054" x2="19792" y2="9677"/>
                        <a14:foregroundMark x1="19792" y1="9677" x2="11979" y2="19355"/>
                        <a14:foregroundMark x1="11979" y1="19355" x2="10417" y2="38710"/>
                        <a14:foregroundMark x1="10417" y1="38710" x2="14063" y2="56989"/>
                        <a14:foregroundMark x1="14063" y1="56989" x2="21875" y2="65591"/>
                        <a14:foregroundMark x1="21875" y1="65591" x2="31250" y2="58065"/>
                        <a14:foregroundMark x1="31250" y1="58065" x2="30208" y2="62366"/>
                        <a14:foregroundMark x1="31771" y1="65591" x2="32292" y2="65591"/>
                        <a14:foregroundMark x1="52911" y1="65650" x2="53080" y2="65659"/>
                        <a14:foregroundMark x1="31771" y1="64516" x2="35893" y2="64737"/>
                        <a14:foregroundMark x1="72761" y1="66526" x2="85417" y2="64516"/>
                        <a14:foregroundMark x1="84896" y1="67742" x2="89063" y2="64516"/>
                        <a14:foregroundMark x1="27604" y1="80645" x2="30966" y2="81583"/>
                        <a14:foregroundMark x1="66284" y1="86810" x2="73958" y2="84946"/>
                        <a14:foregroundMark x1="73958" y1="84946" x2="77604" y2="86022"/>
                        <a14:foregroundMark x1="54688" y1="65591" x2="64583" y2="64516"/>
                        <a14:foregroundMark x1="64583" y1="64516" x2="71354" y2="65591"/>
                        <a14:foregroundMark x1="50000" y1="84946" x2="50000" y2="84946"/>
                        <a14:foregroundMark x1="43750" y1="87097" x2="43750" y2="87097"/>
                        <a14:foregroundMark x1="39063" y1="84946" x2="39063" y2="84946"/>
                        <a14:foregroundMark x1="37500" y1="84946" x2="37500" y2="84946"/>
                        <a14:foregroundMark x1="35417" y1="86022" x2="35417" y2="86022"/>
                        <a14:foregroundMark x1="33333" y1="86022" x2="33333" y2="86022"/>
                        <a14:foregroundMark x1="30208" y1="87097" x2="30208" y2="87097"/>
                        <a14:foregroundMark x1="42708" y1="82796" x2="42708" y2="82796"/>
                        <a14:foregroundMark x1="40625" y1="80645" x2="40625" y2="80645"/>
                        <a14:foregroundMark x1="41146" y1="86022" x2="41146" y2="86022"/>
                        <a14:foregroundMark x1="45313" y1="84946" x2="46354" y2="84946"/>
                        <a14:foregroundMark x1="47396" y1="84946" x2="47396" y2="84946"/>
                        <a14:foregroundMark x1="51042" y1="86022" x2="51042" y2="86022"/>
                        <a14:foregroundMark x1="53646" y1="87097" x2="53646" y2="87097"/>
                        <a14:foregroundMark x1="54167" y1="82796" x2="54167" y2="82796"/>
                        <a14:foregroundMark x1="55208" y1="86022" x2="55208" y2="86022"/>
                        <a14:foregroundMark x1="58333" y1="86022" x2="57813" y2="87097"/>
                        <a14:foregroundMark x1="57292" y1="92473" x2="57292" y2="92473"/>
                        <a14:foregroundMark x1="51042" y1="81720" x2="51042" y2="81720"/>
                        <a14:foregroundMark x1="50000" y1="80645" x2="50000" y2="80645"/>
                        <a14:foregroundMark x1="61979" y1="82796" x2="61979" y2="82796"/>
                        <a14:foregroundMark x1="61979" y1="87097" x2="61979" y2="87097"/>
                        <a14:foregroundMark x1="64063" y1="88172" x2="64063" y2="88172"/>
                        <a14:foregroundMark x1="64063" y1="92473" x2="64063" y2="92473"/>
                        <a14:backgroundMark x1="50292" y1="72176" x2="51042" y2="72043"/>
                        <a14:backgroundMark x1="32813" y1="75269" x2="49191" y2="72371"/>
                        <a14:backgroundMark x1="68626" y1="74006" x2="70313" y2="74194"/>
                        <a14:backgroundMark x1="51042" y1="72043" x2="52707" y2="72229"/>
                      </a14:backgroundRemoval>
                    </a14:imgEffect>
                  </a14:imgLayer>
                </a14:imgProps>
              </a:ext>
              <a:ext uri="{28A0092B-C50C-407E-A947-70E740481C1C}">
                <a14:useLocalDpi xmlns:a14="http://schemas.microsoft.com/office/drawing/2010/main"/>
              </a:ext>
            </a:extLst>
          </a:blip>
          <a:stretch>
            <a:fillRect/>
          </a:stretch>
        </p:blipFill>
        <p:spPr>
          <a:xfrm>
            <a:off x="2241887" y="4930154"/>
            <a:ext cx="1766049" cy="855430"/>
          </a:xfrm>
          <a:prstGeom prst="rect">
            <a:avLst/>
          </a:prstGeom>
        </p:spPr>
      </p:pic>
      <p:pic>
        <p:nvPicPr>
          <p:cNvPr id="67" name="Immagine 66">
            <a:extLst>
              <a:ext uri="{FF2B5EF4-FFF2-40B4-BE49-F238E27FC236}">
                <a16:creationId xmlns:a16="http://schemas.microsoft.com/office/drawing/2014/main" id="{86A76A1F-06E8-4B97-B602-B76D0E6DAA07}"/>
              </a:ext>
            </a:extLst>
          </p:cNvPr>
          <p:cNvPicPr>
            <a:picLocks noChangeAspect="1"/>
          </p:cNvPicPr>
          <p:nvPr/>
        </p:nvPicPr>
        <p:blipFill>
          <a:blip r:embed="rId7" cstate="email">
            <a:extLst>
              <a:ext uri="{BEBA8EAE-BF5A-486C-A8C5-ECC9F3942E4B}">
                <a14:imgProps xmlns:a14="http://schemas.microsoft.com/office/drawing/2010/main">
                  <a14:imgLayer r:embed="rId8">
                    <a14:imgEffect>
                      <a14:backgroundRemoval t="6186" b="97423" l="3817" r="95038">
                        <a14:foregroundMark x1="17939" y1="10825" x2="17939" y2="10825"/>
                        <a14:foregroundMark x1="9160" y1="21134" x2="50000" y2="14433"/>
                        <a14:foregroundMark x1="50000" y1="14433" x2="79771" y2="15979"/>
                        <a14:foregroundMark x1="91221" y1="14948" x2="84351" y2="15979"/>
                        <a14:foregroundMark x1="92366" y1="18041" x2="27863" y2="9278"/>
                        <a14:foregroundMark x1="27863" y1="9278" x2="8015" y2="15979"/>
                        <a14:foregroundMark x1="8015" y1="15979" x2="24427" y2="29897"/>
                        <a14:foregroundMark x1="24427" y1="29897" x2="48092" y2="24742"/>
                        <a14:foregroundMark x1="48092" y1="24742" x2="69847" y2="24742"/>
                        <a14:foregroundMark x1="69847" y1="24742" x2="90840" y2="23196"/>
                        <a14:foregroundMark x1="90840" y1="23196" x2="69084" y2="7732"/>
                        <a14:foregroundMark x1="69084" y1="7732" x2="8397" y2="7216"/>
                        <a14:foregroundMark x1="8397" y1="7216" x2="5344" y2="15979"/>
                        <a14:foregroundMark x1="3817" y1="97423" x2="3817" y2="97423"/>
                        <a14:foregroundMark x1="10305" y1="91237" x2="10305" y2="91237"/>
                        <a14:foregroundMark x1="10305" y1="89175" x2="10305" y2="89175"/>
                        <a14:foregroundMark x1="5344" y1="86082" x2="7634" y2="87629"/>
                        <a14:foregroundMark x1="16794" y1="90722" x2="16794" y2="90722"/>
                        <a14:foregroundMark x1="16412" y1="89175" x2="16031" y2="94330"/>
                        <a14:foregroundMark x1="22901" y1="88144" x2="22901" y2="88144"/>
                        <a14:foregroundMark x1="29389" y1="87629" x2="29389" y2="94330"/>
                        <a14:foregroundMark x1="37023" y1="88144" x2="36260" y2="94330"/>
                        <a14:foregroundMark x1="44275" y1="89175" x2="44275" y2="94330"/>
                        <a14:foregroundMark x1="55725" y1="89691" x2="55725" y2="89691"/>
                        <a14:foregroundMark x1="55725" y1="88144" x2="63359" y2="90722"/>
                        <a14:foregroundMark x1="62977" y1="88144" x2="65649" y2="96392"/>
                        <a14:foregroundMark x1="72137" y1="88144" x2="83588" y2="94845"/>
                        <a14:foregroundMark x1="90840" y1="89175" x2="93130" y2="94845"/>
                        <a14:foregroundMark x1="92366" y1="97423" x2="95038" y2="96392"/>
                        <a14:backgroundMark x1="21374" y1="46392" x2="67176" y2="34536"/>
                        <a14:backgroundMark x1="67176" y1="34536" x2="67176" y2="34536"/>
                        <a14:backgroundMark x1="73282" y1="32990" x2="79389" y2="41753"/>
                        <a14:backgroundMark x1="40840" y1="36082" x2="52672" y2="35052"/>
                        <a14:backgroundMark x1="64504" y1="38144" x2="22901" y2="43814"/>
                        <a14:backgroundMark x1="22901" y1="43814" x2="42748" y2="34536"/>
                        <a14:backgroundMark x1="42748" y1="34536" x2="62977" y2="37113"/>
                        <a14:backgroundMark x1="62977" y1="37113" x2="83969" y2="34536"/>
                        <a14:backgroundMark x1="83969" y1="34536" x2="89313" y2="45361"/>
                        <a14:backgroundMark x1="78244" y1="38144" x2="78244" y2="46907"/>
                        <a14:backgroundMark x1="29008" y1="43299" x2="16412" y2="45361"/>
                      </a14:backgroundRemoval>
                    </a14:imgEffect>
                  </a14:imgLayer>
                </a14:imgProps>
              </a:ext>
              <a:ext uri="{28A0092B-C50C-407E-A947-70E740481C1C}">
                <a14:useLocalDpi xmlns:a14="http://schemas.microsoft.com/office/drawing/2010/main"/>
              </a:ext>
            </a:extLst>
          </a:blip>
          <a:stretch>
            <a:fillRect/>
          </a:stretch>
        </p:blipFill>
        <p:spPr>
          <a:xfrm>
            <a:off x="439726" y="5863804"/>
            <a:ext cx="992253" cy="734722"/>
          </a:xfrm>
          <a:prstGeom prst="rect">
            <a:avLst/>
          </a:prstGeom>
        </p:spPr>
      </p:pic>
      <p:pic>
        <p:nvPicPr>
          <p:cNvPr id="75" name="Immagine 74">
            <a:extLst>
              <a:ext uri="{FF2B5EF4-FFF2-40B4-BE49-F238E27FC236}">
                <a16:creationId xmlns:a16="http://schemas.microsoft.com/office/drawing/2014/main" id="{80F6AC97-78E4-499C-9396-D13AC69E2712}"/>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8696" b="92754" l="2893" r="97521">
                        <a14:foregroundMark x1="8678" y1="72464" x2="8678" y2="72464"/>
                        <a14:foregroundMark x1="4959" y1="85507" x2="4959" y2="85507"/>
                        <a14:foregroundMark x1="52479" y1="91304" x2="52479" y2="91304"/>
                        <a14:foregroundMark x1="93802" y1="86957" x2="93802" y2="86957"/>
                        <a14:foregroundMark x1="97521" y1="91304" x2="97521" y2="91304"/>
                        <a14:foregroundMark x1="97521" y1="52174" x2="97521" y2="52174"/>
                        <a14:foregroundMark x1="2893" y1="91304" x2="2893" y2="91304"/>
                        <a14:foregroundMark x1="97521" y1="92754" x2="97521" y2="92754"/>
                        <a14:foregroundMark x1="46281" y1="30435" x2="46281" y2="30435"/>
                        <a14:foregroundMark x1="49587" y1="33333" x2="49587" y2="33333"/>
                        <a14:foregroundMark x1="52066" y1="33333" x2="52066" y2="33333"/>
                        <a14:foregroundMark x1="55372" y1="33333" x2="55372" y2="33333"/>
                        <a14:foregroundMark x1="53306" y1="39130" x2="53306" y2="39130"/>
                        <a14:foregroundMark x1="61157" y1="33333" x2="61157" y2="33333"/>
                        <a14:foregroundMark x1="66116" y1="31884" x2="66116" y2="31884"/>
                        <a14:foregroundMark x1="69008" y1="31884" x2="69008" y2="31884"/>
                        <a14:foregroundMark x1="75620" y1="31884" x2="75620" y2="31884"/>
                        <a14:foregroundMark x1="79339" y1="33333" x2="79339" y2="33333"/>
                        <a14:foregroundMark x1="83058" y1="31884" x2="83058" y2="31884"/>
                        <a14:foregroundMark x1="85950" y1="30435" x2="85950" y2="30435"/>
                        <a14:foregroundMark x1="91322" y1="33333" x2="91322" y2="33333"/>
                      </a14:backgroundRemoval>
                    </a14:imgEffect>
                  </a14:imgLayer>
                </a14:imgProps>
              </a:ext>
              <a:ext uri="{28A0092B-C50C-407E-A947-70E740481C1C}">
                <a14:useLocalDpi xmlns:a14="http://schemas.microsoft.com/office/drawing/2010/main"/>
              </a:ext>
            </a:extLst>
          </a:blip>
          <a:stretch>
            <a:fillRect/>
          </a:stretch>
        </p:blipFill>
        <p:spPr>
          <a:xfrm>
            <a:off x="8489110" y="2689700"/>
            <a:ext cx="2160090" cy="615893"/>
          </a:xfrm>
          <a:prstGeom prst="rect">
            <a:avLst/>
          </a:prstGeom>
        </p:spPr>
      </p:pic>
      <p:pic>
        <p:nvPicPr>
          <p:cNvPr id="81" name="Immagine 80">
            <a:extLst>
              <a:ext uri="{FF2B5EF4-FFF2-40B4-BE49-F238E27FC236}">
                <a16:creationId xmlns:a16="http://schemas.microsoft.com/office/drawing/2014/main" id="{186E3C60-7108-4021-ABD0-CFE3A3152D10}"/>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4279486" y="6000201"/>
            <a:ext cx="1702071" cy="461929"/>
          </a:xfrm>
          <a:prstGeom prst="rect">
            <a:avLst/>
          </a:prstGeom>
        </p:spPr>
      </p:pic>
      <p:pic>
        <p:nvPicPr>
          <p:cNvPr id="83" name="Immagine 82">
            <a:extLst>
              <a:ext uri="{FF2B5EF4-FFF2-40B4-BE49-F238E27FC236}">
                <a16:creationId xmlns:a16="http://schemas.microsoft.com/office/drawing/2014/main" id="{A0820A26-09FE-4A7D-8D08-8216170357A5}"/>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1228713" y="2590389"/>
            <a:ext cx="769820" cy="763612"/>
          </a:xfrm>
          <a:prstGeom prst="rect">
            <a:avLst/>
          </a:prstGeom>
        </p:spPr>
      </p:pic>
      <p:pic>
        <p:nvPicPr>
          <p:cNvPr id="86" name="Immagine 85">
            <a:extLst>
              <a:ext uri="{FF2B5EF4-FFF2-40B4-BE49-F238E27FC236}">
                <a16:creationId xmlns:a16="http://schemas.microsoft.com/office/drawing/2014/main" id="{F1B56630-F491-4123-B302-BACAD439B93B}"/>
              </a:ext>
            </a:extLst>
          </p:cNvPr>
          <p:cNvPicPr>
            <a:picLocks noChangeAspect="1"/>
          </p:cNvPicPr>
          <p:nvPr/>
        </p:nvPicPr>
        <p:blipFill>
          <a:blip r:embed="rId13" cstate="email">
            <a:extLst>
              <a:ext uri="{BEBA8EAE-BF5A-486C-A8C5-ECC9F3942E4B}">
                <a14:imgProps xmlns:a14="http://schemas.microsoft.com/office/drawing/2010/main">
                  <a14:imgLayer r:embed="rId14">
                    <a14:imgEffect>
                      <a14:backgroundRemoval t="8987" b="89706" l="5842" r="96850">
                        <a14:foregroundMark x1="93528" y1="55065" x2="93528" y2="55065"/>
                        <a14:foregroundMark x1="81443" y1="16340" x2="86082" y2="17810"/>
                        <a14:foregroundMark x1="82474" y1="8987" x2="82474" y2="8987"/>
                        <a14:foregroundMark x1="96850" y1="47712" x2="96850" y2="47712"/>
                        <a14:foregroundMark x1="5842" y1="42647" x2="5842" y2="42647"/>
                        <a14:foregroundMark x1="15292" y1="44118" x2="15292" y2="44118"/>
                        <a14:foregroundMark x1="25544" y1="44118" x2="25544" y2="44118"/>
                        <a14:foregroundMark x1="39404" y1="44771" x2="39404" y2="44771"/>
                        <a14:foregroundMark x1="53265" y1="45588" x2="53265" y2="45588"/>
                        <a14:foregroundMark x1="44273" y1="54412" x2="44273" y2="54412"/>
                        <a14:foregroundMark x1="33792" y1="44771" x2="33792" y2="44771"/>
                      </a14:backgroundRemoval>
                    </a14:imgEffect>
                  </a14:imgLayer>
                </a14:imgProps>
              </a:ext>
              <a:ext uri="{28A0092B-C50C-407E-A947-70E740481C1C}">
                <a14:useLocalDpi xmlns:a14="http://schemas.microsoft.com/office/drawing/2010/main"/>
              </a:ext>
            </a:extLst>
          </a:blip>
          <a:stretch>
            <a:fillRect/>
          </a:stretch>
        </p:blipFill>
        <p:spPr>
          <a:xfrm>
            <a:off x="6049549" y="1541113"/>
            <a:ext cx="2342941" cy="821237"/>
          </a:xfrm>
          <a:prstGeom prst="rect">
            <a:avLst/>
          </a:prstGeom>
        </p:spPr>
      </p:pic>
      <p:pic>
        <p:nvPicPr>
          <p:cNvPr id="87" name="Immagine 86">
            <a:extLst>
              <a:ext uri="{FF2B5EF4-FFF2-40B4-BE49-F238E27FC236}">
                <a16:creationId xmlns:a16="http://schemas.microsoft.com/office/drawing/2014/main" id="{401E51EE-7926-4E2A-BC12-3A0355C59743}"/>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769322" y="5903695"/>
            <a:ext cx="2071274" cy="611967"/>
          </a:xfrm>
          <a:prstGeom prst="rect">
            <a:avLst/>
          </a:prstGeom>
        </p:spPr>
      </p:pic>
      <p:pic>
        <p:nvPicPr>
          <p:cNvPr id="89" name="Immagine 88">
            <a:extLst>
              <a:ext uri="{FF2B5EF4-FFF2-40B4-BE49-F238E27FC236}">
                <a16:creationId xmlns:a16="http://schemas.microsoft.com/office/drawing/2014/main" id="{77ED229D-42D1-4369-B13E-BCC682B5FA64}"/>
              </a:ext>
            </a:extLst>
          </p:cNvPr>
          <p:cNvPicPr>
            <a:picLocks noChangeAspect="1"/>
          </p:cNvPicPr>
          <p:nvPr/>
        </p:nvPicPr>
        <p:blipFill>
          <a:blip r:embed="rId16" cstate="email">
            <a:extLst>
              <a:ext uri="{BEBA8EAE-BF5A-486C-A8C5-ECC9F3942E4B}">
                <a14:imgProps xmlns:a14="http://schemas.microsoft.com/office/drawing/2010/main">
                  <a14:imgLayer r:embed="rId17">
                    <a14:imgEffect>
                      <a14:backgroundRemoval t="4348" b="94203" l="1053" r="98947">
                        <a14:foregroundMark x1="3368" y1="8696" x2="3368" y2="8696"/>
                        <a14:foregroundMark x1="2737" y1="5797" x2="2737" y2="5797"/>
                        <a14:foregroundMark x1="1263" y1="33333" x2="1263" y2="33333"/>
                        <a14:foregroundMark x1="1474" y1="88406" x2="1474" y2="88406"/>
                        <a14:foregroundMark x1="33263" y1="94203" x2="33263" y2="94203"/>
                        <a14:foregroundMark x1="69474" y1="91304" x2="69474" y2="91304"/>
                        <a14:foregroundMark x1="90526" y1="94203" x2="90526" y2="94203"/>
                        <a14:foregroundMark x1="98316" y1="91304" x2="98316" y2="91304"/>
                        <a14:foregroundMark x1="98947" y1="37681" x2="98947" y2="37681"/>
                        <a14:foregroundMark x1="11158" y1="46377" x2="11158" y2="46377"/>
                        <a14:foregroundMark x1="5474" y1="11594" x2="5474" y2="11594"/>
                        <a14:foregroundMark x1="9474" y1="7246" x2="9474" y2="7246"/>
                        <a14:foregroundMark x1="28000" y1="7246" x2="28000" y2="7246"/>
                        <a14:foregroundMark x1="39368" y1="8696" x2="39368" y2="8696"/>
                        <a14:foregroundMark x1="21053" y1="65217" x2="21053" y2="65217"/>
                        <a14:foregroundMark x1="29263" y1="47826" x2="29263" y2="47826"/>
                        <a14:foregroundMark x1="39158" y1="42029" x2="39158" y2="42029"/>
                        <a14:foregroundMark x1="48632" y1="42029" x2="48632" y2="42029"/>
                        <a14:foregroundMark x1="60211" y1="36232" x2="60211" y2="36232"/>
                        <a14:foregroundMark x1="68632" y1="52174" x2="68632" y2="52174"/>
                        <a14:foregroundMark x1="73684" y1="49275" x2="73684" y2="49275"/>
                        <a14:foregroundMark x1="74105" y1="52174" x2="74105" y2="52174"/>
                        <a14:foregroundMark x1="71579" y1="30435" x2="71579" y2="30435"/>
                        <a14:foregroundMark x1="64842" y1="27536" x2="64842" y2="27536"/>
                        <a14:foregroundMark x1="69053" y1="27536" x2="69053" y2="27536"/>
                        <a14:foregroundMark x1="71158" y1="26087" x2="71158" y2="26087"/>
                        <a14:foregroundMark x1="67158" y1="27536" x2="67158" y2="27536"/>
                        <a14:foregroundMark x1="67368" y1="27536" x2="71579" y2="28986"/>
                        <a14:foregroundMark x1="78947" y1="59420" x2="78947" y2="59420"/>
                        <a14:foregroundMark x1="84632" y1="63768" x2="84632" y2="63768"/>
                        <a14:foregroundMark x1="82737" y1="73913" x2="82737" y2="73913"/>
                        <a14:foregroundMark x1="91579" y1="59420" x2="91579" y2="59420"/>
                        <a14:foregroundMark x1="88000" y1="71014" x2="88000" y2="71014"/>
                        <a14:foregroundMark x1="94105" y1="73913" x2="94105" y2="73913"/>
                        <a14:foregroundMark x1="90316" y1="8696" x2="90316" y2="8696"/>
                        <a14:backgroundMark x1="18947" y1="46377" x2="18947" y2="46377"/>
                        <a14:backgroundMark x1="16632" y1="18841" x2="16632" y2="18841"/>
                        <a14:backgroundMark x1="10947" y1="18841" x2="10947" y2="18841"/>
                        <a14:backgroundMark x1="5263" y1="23188" x2="11158" y2="17391"/>
                        <a14:backgroundMark x1="11158" y1="17391" x2="28842" y2="23188"/>
                        <a14:backgroundMark x1="28842" y1="23188" x2="45474" y2="14493"/>
                        <a14:backgroundMark x1="72180" y1="26087" x2="92211" y2="34783"/>
                        <a14:backgroundMark x1="71869" y1="25952" x2="72180" y2="26087"/>
                        <a14:backgroundMark x1="45474" y1="14493" x2="67693" y2="24139"/>
                        <a14:backgroundMark x1="92211" y1="34783" x2="90526" y2="23188"/>
                      </a14:backgroundRemoval>
                    </a14:imgEffect>
                  </a14:imgLayer>
                </a14:imgProps>
              </a:ext>
              <a:ext uri="{28A0092B-C50C-407E-A947-70E740481C1C}">
                <a14:useLocalDpi xmlns:a14="http://schemas.microsoft.com/office/drawing/2010/main"/>
              </a:ext>
            </a:extLst>
          </a:blip>
          <a:stretch>
            <a:fillRect/>
          </a:stretch>
        </p:blipFill>
        <p:spPr>
          <a:xfrm>
            <a:off x="1915528" y="2813332"/>
            <a:ext cx="2575403" cy="374112"/>
          </a:xfrm>
          <a:prstGeom prst="rect">
            <a:avLst/>
          </a:prstGeom>
        </p:spPr>
      </p:pic>
      <p:pic>
        <p:nvPicPr>
          <p:cNvPr id="97" name="Immagine 96">
            <a:extLst>
              <a:ext uri="{FF2B5EF4-FFF2-40B4-BE49-F238E27FC236}">
                <a16:creationId xmlns:a16="http://schemas.microsoft.com/office/drawing/2014/main" id="{43B72681-5DA9-4D38-86BA-C72658ECE75D}"/>
              </a:ext>
            </a:extLst>
          </p:cNvPr>
          <p:cNvPicPr>
            <a:picLocks noChangeAspect="1"/>
          </p:cNvPicPr>
          <p:nvPr/>
        </p:nvPicPr>
        <p:blipFill>
          <a:blip r:embed="rId18" cstate="email">
            <a:extLst>
              <a:ext uri="{BEBA8EAE-BF5A-486C-A8C5-ECC9F3942E4B}">
                <a14:imgProps xmlns:a14="http://schemas.microsoft.com/office/drawing/2010/main">
                  <a14:imgLayer r:embed="rId19">
                    <a14:imgEffect>
                      <a14:backgroundRemoval t="6757" b="89189" l="7143" r="92381">
                        <a14:foregroundMark x1="8095" y1="56757" x2="8095" y2="56757"/>
                        <a14:foregroundMark x1="7143" y1="32432" x2="7143" y2="32432"/>
                        <a14:foregroundMark x1="27143" y1="25676" x2="27143" y2="25676"/>
                        <a14:foregroundMark x1="41429" y1="28378" x2="41429" y2="28378"/>
                        <a14:foregroundMark x1="49048" y1="29730" x2="49048" y2="29730"/>
                        <a14:foregroundMark x1="63810" y1="29730" x2="63810" y2="29730"/>
                        <a14:foregroundMark x1="83333" y1="29730" x2="83333" y2="29730"/>
                        <a14:foregroundMark x1="41429" y1="83784" x2="41429" y2="83784"/>
                        <a14:foregroundMark x1="40000" y1="81081" x2="40000" y2="81081"/>
                        <a14:foregroundMark x1="39048" y1="86486" x2="39048" y2="86486"/>
                        <a14:foregroundMark x1="43333" y1="85135" x2="43333" y2="85135"/>
                        <a14:foregroundMark x1="45714" y1="85135" x2="45714" y2="85135"/>
                        <a14:foregroundMark x1="49048" y1="83784" x2="49048" y2="83784"/>
                        <a14:foregroundMark x1="51429" y1="83784" x2="61429" y2="82432"/>
                        <a14:foregroundMark x1="61429" y1="82432" x2="63333" y2="82432"/>
                        <a14:foregroundMark x1="57143" y1="87838" x2="59048" y2="86486"/>
                        <a14:foregroundMark x1="69524" y1="83784" x2="75714" y2="87838"/>
                        <a14:foregroundMark x1="79524" y1="85135" x2="90000" y2="85135"/>
                        <a14:foregroundMark x1="90000" y1="85135" x2="92381" y2="83784"/>
                        <a14:foregroundMark x1="78571" y1="81081" x2="78571" y2="81081"/>
                        <a14:foregroundMark x1="66667" y1="89189" x2="66667" y2="89189"/>
                        <a14:foregroundMark x1="65238" y1="86486" x2="65238" y2="86486"/>
                        <a14:foregroundMark x1="87143" y1="89189" x2="87143" y2="89189"/>
                      </a14:backgroundRemoval>
                    </a14:imgEffect>
                  </a14:imgLayer>
                </a14:imgProps>
              </a:ext>
              <a:ext uri="{28A0092B-C50C-407E-A947-70E740481C1C}">
                <a14:useLocalDpi xmlns:a14="http://schemas.microsoft.com/office/drawing/2010/main"/>
              </a:ext>
            </a:extLst>
          </a:blip>
          <a:stretch>
            <a:fillRect/>
          </a:stretch>
        </p:blipFill>
        <p:spPr>
          <a:xfrm>
            <a:off x="5649245" y="3794673"/>
            <a:ext cx="1972848" cy="695193"/>
          </a:xfrm>
          <a:prstGeom prst="rect">
            <a:avLst/>
          </a:prstGeom>
        </p:spPr>
      </p:pic>
      <p:pic>
        <p:nvPicPr>
          <p:cNvPr id="99" name="Immagine 98">
            <a:extLst>
              <a:ext uri="{FF2B5EF4-FFF2-40B4-BE49-F238E27FC236}">
                <a16:creationId xmlns:a16="http://schemas.microsoft.com/office/drawing/2014/main" id="{CA7E8EB3-021A-4674-8F4F-A95FFDBE4520}"/>
              </a:ext>
            </a:extLst>
          </p:cNvPr>
          <p:cNvPicPr>
            <a:picLocks noChangeAspect="1"/>
          </p:cNvPicPr>
          <p:nvPr/>
        </p:nvPicPr>
        <p:blipFill>
          <a:blip r:embed="rId20" cstate="email">
            <a:extLst>
              <a:ext uri="{BEBA8EAE-BF5A-486C-A8C5-ECC9F3942E4B}">
                <a14:imgProps xmlns:a14="http://schemas.microsoft.com/office/drawing/2010/main">
                  <a14:imgLayer r:embed="rId21">
                    <a14:imgEffect>
                      <a14:backgroundRemoval t="8929" b="89286" l="4232" r="96437">
                        <a14:foregroundMark x1="12918" y1="25893" x2="12918" y2="25893"/>
                        <a14:foregroundMark x1="8463" y1="49107" x2="8463" y2="49107"/>
                        <a14:foregroundMark x1="7350" y1="56250" x2="7350" y2="56250"/>
                        <a14:foregroundMark x1="4454" y1="50893" x2="4454" y2="50893"/>
                        <a14:foregroundMark x1="6236" y1="45536" x2="6236" y2="45536"/>
                        <a14:foregroundMark x1="16258" y1="51786" x2="16258" y2="51786"/>
                        <a14:foregroundMark x1="21604" y1="46429" x2="21604" y2="46429"/>
                        <a14:foregroundMark x1="21381" y1="44643" x2="16481" y2="48214"/>
                        <a14:foregroundMark x1="22717" y1="39286" x2="22717" y2="39286"/>
                        <a14:foregroundMark x1="23608" y1="33929" x2="23608" y2="33929"/>
                        <a14:foregroundMark x1="18263" y1="22321" x2="18263" y2="22321"/>
                        <a14:foregroundMark x1="15145" y1="24107" x2="17149" y2="31250"/>
                        <a14:foregroundMark x1="21158" y1="22321" x2="12249" y2="20536"/>
                        <a14:foregroundMark x1="12249" y1="20536" x2="12472" y2="34821"/>
                        <a14:foregroundMark x1="29176" y1="33036" x2="29176" y2="33036"/>
                        <a14:foregroundMark x1="34298" y1="39286" x2="34298" y2="39286"/>
                        <a14:foregroundMark x1="36748" y1="21429" x2="33185" y2="53571"/>
                        <a14:foregroundMark x1="33408" y1="18750" x2="30735" y2="25000"/>
                        <a14:foregroundMark x1="40757" y1="30357" x2="43207" y2="32143"/>
                        <a14:foregroundMark x1="45212" y1="18750" x2="40980" y2="18750"/>
                        <a14:foregroundMark x1="41425" y1="46429" x2="42762" y2="40179"/>
                        <a14:foregroundMark x1="51002" y1="33036" x2="51002" y2="33036"/>
                        <a14:foregroundMark x1="52339" y1="27679" x2="51893" y2="41964"/>
                        <a14:foregroundMark x1="56793" y1="33036" x2="55902" y2="46429"/>
                        <a14:foregroundMark x1="54788" y1="52679" x2="51670" y2="54464"/>
                        <a14:foregroundMark x1="62138" y1="23214" x2="61024" y2="42857"/>
                        <a14:foregroundMark x1="66147" y1="19643" x2="66147" y2="19643"/>
                        <a14:foregroundMark x1="68597" y1="24107" x2="67483" y2="33036"/>
                        <a14:foregroundMark x1="77506" y1="26786" x2="77506" y2="26786"/>
                        <a14:foregroundMark x1="83296" y1="31250" x2="82405" y2="41071"/>
                        <a14:foregroundMark x1="78396" y1="25893" x2="77283" y2="33929"/>
                        <a14:foregroundMark x1="87528" y1="25893" x2="85969" y2="41964"/>
                        <a14:foregroundMark x1="88419" y1="43750" x2="92873" y2="34821"/>
                        <a14:foregroundMark x1="96437" y1="18750" x2="96437" y2="18750"/>
                        <a14:foregroundMark x1="25612" y1="52679" x2="25612" y2="52679"/>
                        <a14:foregroundMark x1="28285" y1="72321" x2="28285" y2="72321"/>
                        <a14:foregroundMark x1="29844" y1="75893" x2="29844" y2="75893"/>
                        <a14:foregroundMark x1="27840" y1="77679" x2="44766" y2="77679"/>
                        <a14:foregroundMark x1="44766" y1="77679" x2="53675" y2="76786"/>
                        <a14:foregroundMark x1="53675" y1="76786" x2="80624" y2="82143"/>
                        <a14:foregroundMark x1="80624" y1="82143" x2="89532" y2="78571"/>
                        <a14:foregroundMark x1="89532" y1="78571" x2="91314" y2="78571"/>
                        <a14:foregroundMark x1="91982" y1="75000" x2="91982" y2="75000"/>
                        <a14:foregroundMark x1="93764" y1="75000" x2="94432" y2="75000"/>
                        <a14:foregroundMark x1="94432" y1="75000" x2="94432" y2="75000"/>
                        <a14:foregroundMark x1="75056" y1="74107" x2="75056" y2="74107"/>
                        <a14:foregroundMark x1="72606" y1="74107" x2="72606" y2="74107"/>
                        <a14:foregroundMark x1="68374" y1="72321" x2="68374" y2="72321"/>
                        <a14:foregroundMark x1="50334" y1="72321" x2="50334" y2="72321"/>
                        <a14:foregroundMark x1="48775" y1="72321" x2="48775" y2="72321"/>
                        <a14:foregroundMark x1="71938" y1="70536" x2="71938" y2="70536"/>
                        <a14:foregroundMark x1="84410" y1="72321" x2="84410" y2="72321"/>
                        <a14:foregroundMark x1="88641" y1="71429" x2="88641" y2="71429"/>
                        <a14:foregroundMark x1="87973" y1="72321" x2="87973" y2="72321"/>
                        <a14:backgroundMark x1="34967" y1="96429" x2="43207" y2="94643"/>
                        <a14:backgroundMark x1="43207" y1="94643" x2="77951" y2="99107"/>
                        <a14:backgroundMark x1="77951" y1="99107" x2="86414" y2="95536"/>
                        <a14:backgroundMark x1="86414" y1="95536" x2="87082" y2="95536"/>
                      </a14:backgroundRemoval>
                    </a14:imgEffect>
                  </a14:imgLayer>
                </a14:imgProps>
              </a:ext>
              <a:ext uri="{28A0092B-C50C-407E-A947-70E740481C1C}">
                <a14:useLocalDpi xmlns:a14="http://schemas.microsoft.com/office/drawing/2010/main"/>
              </a:ext>
            </a:extLst>
          </a:blip>
          <a:stretch>
            <a:fillRect/>
          </a:stretch>
        </p:blipFill>
        <p:spPr>
          <a:xfrm>
            <a:off x="6023107" y="4978476"/>
            <a:ext cx="2305875" cy="575185"/>
          </a:xfrm>
          <a:prstGeom prst="rect">
            <a:avLst/>
          </a:prstGeom>
        </p:spPr>
      </p:pic>
      <p:pic>
        <p:nvPicPr>
          <p:cNvPr id="100" name="Immagine 99">
            <a:extLst>
              <a:ext uri="{FF2B5EF4-FFF2-40B4-BE49-F238E27FC236}">
                <a16:creationId xmlns:a16="http://schemas.microsoft.com/office/drawing/2014/main" id="{CC9F5471-B4F8-4D2A-9BF8-39638EF3A32B}"/>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588834" y="3938413"/>
            <a:ext cx="1982143" cy="448787"/>
          </a:xfrm>
          <a:prstGeom prst="rect">
            <a:avLst/>
          </a:prstGeom>
        </p:spPr>
      </p:pic>
      <p:pic>
        <p:nvPicPr>
          <p:cNvPr id="101" name="Immagine 100">
            <a:extLst>
              <a:ext uri="{FF2B5EF4-FFF2-40B4-BE49-F238E27FC236}">
                <a16:creationId xmlns:a16="http://schemas.microsoft.com/office/drawing/2014/main" id="{A3EB3F7F-0E4E-4DA1-AA28-227494CD08B4}"/>
              </a:ext>
            </a:extLst>
          </p:cNvPr>
          <p:cNvPicPr>
            <a:picLocks noChangeAspect="1"/>
          </p:cNvPicPr>
          <p:nvPr/>
        </p:nvPicPr>
        <p:blipFill>
          <a:blip r:embed="rId23">
            <a:extLst>
              <a:ext uri="{28A0092B-C50C-407E-A947-70E740481C1C}">
                <a14:useLocalDpi xmlns:a14="http://schemas.microsoft.com/office/drawing/2010/main"/>
              </a:ext>
            </a:extLst>
          </a:blip>
          <a:stretch>
            <a:fillRect/>
          </a:stretch>
        </p:blipFill>
        <p:spPr>
          <a:xfrm>
            <a:off x="9503515" y="4590914"/>
            <a:ext cx="2205454" cy="866068"/>
          </a:xfrm>
          <a:prstGeom prst="rect">
            <a:avLst/>
          </a:prstGeom>
        </p:spPr>
      </p:pic>
      <p:pic>
        <p:nvPicPr>
          <p:cNvPr id="102" name="Immagine 101">
            <a:extLst>
              <a:ext uri="{FF2B5EF4-FFF2-40B4-BE49-F238E27FC236}">
                <a16:creationId xmlns:a16="http://schemas.microsoft.com/office/drawing/2014/main" id="{B9452FEE-5A05-4A73-A40D-1DB9001C2A7A}"/>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3525912" y="1559967"/>
            <a:ext cx="2348685" cy="700789"/>
          </a:xfrm>
          <a:prstGeom prst="rect">
            <a:avLst/>
          </a:prstGeom>
        </p:spPr>
      </p:pic>
      <p:pic>
        <p:nvPicPr>
          <p:cNvPr id="106" name="Immagine 105">
            <a:extLst>
              <a:ext uri="{FF2B5EF4-FFF2-40B4-BE49-F238E27FC236}">
                <a16:creationId xmlns:a16="http://schemas.microsoft.com/office/drawing/2014/main" id="{4997E510-5552-45ED-8AD8-B5037DEF3FB4}"/>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9547321" y="5930772"/>
            <a:ext cx="2292230" cy="485566"/>
          </a:xfrm>
          <a:prstGeom prst="rect">
            <a:avLst/>
          </a:prstGeom>
        </p:spPr>
      </p:pic>
      <p:pic>
        <p:nvPicPr>
          <p:cNvPr id="3" name="Immagine 2">
            <a:extLst>
              <a:ext uri="{FF2B5EF4-FFF2-40B4-BE49-F238E27FC236}">
                <a16:creationId xmlns:a16="http://schemas.microsoft.com/office/drawing/2014/main" id="{9FFB5F5B-90E2-48C5-A66A-C7D6D4610599}"/>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467276" y="1415327"/>
            <a:ext cx="2160090" cy="833719"/>
          </a:xfrm>
          <a:prstGeom prst="rect">
            <a:avLst/>
          </a:prstGeom>
        </p:spPr>
      </p:pic>
      <p:pic>
        <p:nvPicPr>
          <p:cNvPr id="22" name="Immagine 21">
            <a:extLst>
              <a:ext uri="{FF2B5EF4-FFF2-40B4-BE49-F238E27FC236}">
                <a16:creationId xmlns:a16="http://schemas.microsoft.com/office/drawing/2014/main" id="{3C1DDA6C-E09E-4294-9E24-CA3B03C23045}"/>
              </a:ext>
            </a:extLst>
          </p:cNvPr>
          <p:cNvPicPr>
            <a:picLocks noChangeAspect="1"/>
          </p:cNvPicPr>
          <p:nvPr/>
        </p:nvPicPr>
        <p:blipFill>
          <a:blip r:embed="rId27"/>
          <a:stretch>
            <a:fillRect/>
          </a:stretch>
        </p:blipFill>
        <p:spPr>
          <a:xfrm>
            <a:off x="388846" y="4910295"/>
            <a:ext cx="1939545" cy="711549"/>
          </a:xfrm>
          <a:prstGeom prst="rect">
            <a:avLst/>
          </a:prstGeom>
          <a:effectLst>
            <a:softEdge rad="127000"/>
          </a:effectLst>
        </p:spPr>
      </p:pic>
      <p:pic>
        <p:nvPicPr>
          <p:cNvPr id="5" name="Immagine 4" descr="Immagine che contiene edificio, segnale, finestra&#10;&#10;Descrizione generata automaticamente">
            <a:extLst>
              <a:ext uri="{FF2B5EF4-FFF2-40B4-BE49-F238E27FC236}">
                <a16:creationId xmlns:a16="http://schemas.microsoft.com/office/drawing/2014/main" id="{88382963-6A41-4AA0-B6BF-03301C1964B7}"/>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3416" y="1015564"/>
            <a:ext cx="1601173" cy="1601173"/>
          </a:xfrm>
          <a:prstGeom prst="rect">
            <a:avLst/>
          </a:prstGeom>
        </p:spPr>
      </p:pic>
      <p:pic>
        <p:nvPicPr>
          <p:cNvPr id="7" name="Immagine 6" descr="Immagine che contiene disegnando, cibo&#10;&#10;Descrizione generata automaticamente">
            <a:extLst>
              <a:ext uri="{FF2B5EF4-FFF2-40B4-BE49-F238E27FC236}">
                <a16:creationId xmlns:a16="http://schemas.microsoft.com/office/drawing/2014/main" id="{48C8A313-039B-4A47-9DB4-3F7F33FFAC90}"/>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349291" y="1261241"/>
            <a:ext cx="1997677" cy="1109820"/>
          </a:xfrm>
          <a:prstGeom prst="rect">
            <a:avLst/>
          </a:prstGeom>
        </p:spPr>
      </p:pic>
      <p:pic>
        <p:nvPicPr>
          <p:cNvPr id="6" name="Immagine 5">
            <a:extLst>
              <a:ext uri="{FF2B5EF4-FFF2-40B4-BE49-F238E27FC236}">
                <a16:creationId xmlns:a16="http://schemas.microsoft.com/office/drawing/2014/main" id="{9A7554F3-B345-4669-BF60-A3A38A22F895}"/>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7749697" y="3596052"/>
            <a:ext cx="1672405" cy="739575"/>
          </a:xfrm>
          <a:prstGeom prst="rect">
            <a:avLst/>
          </a:prstGeom>
        </p:spPr>
      </p:pic>
      <p:pic>
        <p:nvPicPr>
          <p:cNvPr id="10" name="Immagine 9" descr="Immagine che contiene disegnando&#10;&#10;Descrizione generata automaticamente">
            <a:extLst>
              <a:ext uri="{FF2B5EF4-FFF2-40B4-BE49-F238E27FC236}">
                <a16:creationId xmlns:a16="http://schemas.microsoft.com/office/drawing/2014/main" id="{C764C86C-4590-4654-96EC-3067F314969F}"/>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0822851" y="1424767"/>
            <a:ext cx="1317340" cy="985824"/>
          </a:xfrm>
          <a:prstGeom prst="rect">
            <a:avLst/>
          </a:prstGeom>
        </p:spPr>
      </p:pic>
      <p:pic>
        <p:nvPicPr>
          <p:cNvPr id="4" name="Immagine 3" descr="Immagine che contiene testo&#10;&#10;Descrizione generata automaticamente">
            <a:extLst>
              <a:ext uri="{FF2B5EF4-FFF2-40B4-BE49-F238E27FC236}">
                <a16:creationId xmlns:a16="http://schemas.microsoft.com/office/drawing/2014/main" id="{01DABC1F-A1C6-4DAE-9073-3179C76EB4B4}"/>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6548195" y="6020293"/>
            <a:ext cx="2838846" cy="495369"/>
          </a:xfrm>
          <a:prstGeom prst="rect">
            <a:avLst/>
          </a:prstGeom>
        </p:spPr>
      </p:pic>
      <p:pic>
        <p:nvPicPr>
          <p:cNvPr id="9" name="Immagine 8" descr="Immagine che contiene testo&#10;&#10;Descrizione generata automaticamente">
            <a:extLst>
              <a:ext uri="{FF2B5EF4-FFF2-40B4-BE49-F238E27FC236}">
                <a16:creationId xmlns:a16="http://schemas.microsoft.com/office/drawing/2014/main" id="{877B2879-1667-4F7D-B018-D099AF3F5609}"/>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238491" y="3890120"/>
            <a:ext cx="2169696" cy="456280"/>
          </a:xfrm>
          <a:prstGeom prst="rect">
            <a:avLst/>
          </a:prstGeom>
        </p:spPr>
      </p:pic>
      <p:pic>
        <p:nvPicPr>
          <p:cNvPr id="11" name="Immagine 10">
            <a:extLst>
              <a:ext uri="{FF2B5EF4-FFF2-40B4-BE49-F238E27FC236}">
                <a16:creationId xmlns:a16="http://schemas.microsoft.com/office/drawing/2014/main" id="{0E48F798-2E61-B855-9CE3-FFD52EB5A087}"/>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l="6713" t="35183" r="9250" b="35649"/>
          <a:stretch/>
        </p:blipFill>
        <p:spPr>
          <a:xfrm>
            <a:off x="9387041" y="3709606"/>
            <a:ext cx="2611492" cy="906403"/>
          </a:xfrm>
          <a:prstGeom prst="rect">
            <a:avLst/>
          </a:prstGeom>
        </p:spPr>
      </p:pic>
      <p:pic>
        <p:nvPicPr>
          <p:cNvPr id="2" name="Immagine 1">
            <a:extLst>
              <a:ext uri="{FF2B5EF4-FFF2-40B4-BE49-F238E27FC236}">
                <a16:creationId xmlns:a16="http://schemas.microsoft.com/office/drawing/2014/main" id="{F4F4E8A8-6786-C20F-9410-D0BFF3E269D4}"/>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pic>
        <p:nvPicPr>
          <p:cNvPr id="13" name="Immagine 12" descr="Immagine che contiene simbolo, Carattere, schermata, design&#10;&#10;Descrizione generata automaticamente">
            <a:extLst>
              <a:ext uri="{FF2B5EF4-FFF2-40B4-BE49-F238E27FC236}">
                <a16:creationId xmlns:a16="http://schemas.microsoft.com/office/drawing/2014/main" id="{0085D584-DFF3-D568-0821-9085E9794AC5}"/>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4602698" y="2733252"/>
            <a:ext cx="1134630" cy="651362"/>
          </a:xfrm>
          <a:prstGeom prst="rect">
            <a:avLst/>
          </a:prstGeom>
        </p:spPr>
      </p:pic>
      <p:pic>
        <p:nvPicPr>
          <p:cNvPr id="15" name="Immagine 14" descr="Immagine che contiene Carattere, testo, Elementi grafici, logo&#10;&#10;Descrizione generata automaticamente">
            <a:extLst>
              <a:ext uri="{FF2B5EF4-FFF2-40B4-BE49-F238E27FC236}">
                <a16:creationId xmlns:a16="http://schemas.microsoft.com/office/drawing/2014/main" id="{062B95AD-042C-61BC-B122-8796410869A7}"/>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83422" y="2671559"/>
            <a:ext cx="1485900" cy="723900"/>
          </a:xfrm>
          <a:prstGeom prst="rect">
            <a:avLst/>
          </a:prstGeom>
        </p:spPr>
      </p:pic>
    </p:spTree>
    <p:extLst>
      <p:ext uri="{BB962C8B-B14F-4D97-AF65-F5344CB8AC3E}">
        <p14:creationId xmlns:p14="http://schemas.microsoft.com/office/powerpoint/2010/main" val="4020129550"/>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r>
              <a:rPr lang="en-US" sz="4000" dirty="0">
                <a:solidFill>
                  <a:srgbClr val="C00000"/>
                </a:solidFill>
                <a:latin typeface="Nasa" panose="020B0500000000000000" pitchFamily="34" charset="0"/>
                <a:ea typeface="+mn-ea"/>
                <a:cs typeface="+mn-cs"/>
              </a:rPr>
              <a:t>Referenze Elettrodomestico</a:t>
            </a:r>
            <a:endParaRPr lang="it-IT" sz="4000" dirty="0">
              <a:solidFill>
                <a:srgbClr val="C00000"/>
              </a:solidFill>
              <a:latin typeface="Nasa" panose="020B0500000000000000" pitchFamily="34" charset="0"/>
              <a:ea typeface="+mn-ea"/>
              <a:cs typeface="+mn-cs"/>
            </a:endParaRPr>
          </a:p>
        </p:txBody>
      </p:sp>
      <p:pic>
        <p:nvPicPr>
          <p:cNvPr id="48" name="Immagine 47">
            <a:extLst>
              <a:ext uri="{FF2B5EF4-FFF2-40B4-BE49-F238E27FC236}">
                <a16:creationId xmlns:a16="http://schemas.microsoft.com/office/drawing/2014/main" id="{3FB401F7-C3F5-423F-9F7D-EF9399E5AE9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59890" y="5917425"/>
            <a:ext cx="1524769" cy="433034"/>
          </a:xfrm>
          <a:prstGeom prst="rect">
            <a:avLst/>
          </a:prstGeom>
        </p:spPr>
      </p:pic>
      <p:pic>
        <p:nvPicPr>
          <p:cNvPr id="50" name="Immagine 49">
            <a:extLst>
              <a:ext uri="{FF2B5EF4-FFF2-40B4-BE49-F238E27FC236}">
                <a16:creationId xmlns:a16="http://schemas.microsoft.com/office/drawing/2014/main" id="{C1E59182-2F85-469F-B06F-33E8ACB7AF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0906" y="5891575"/>
            <a:ext cx="2297450" cy="645500"/>
          </a:xfrm>
          <a:prstGeom prst="rect">
            <a:avLst/>
          </a:prstGeom>
        </p:spPr>
      </p:pic>
      <p:pic>
        <p:nvPicPr>
          <p:cNvPr id="69" name="Immagine 68">
            <a:extLst>
              <a:ext uri="{FF2B5EF4-FFF2-40B4-BE49-F238E27FC236}">
                <a16:creationId xmlns:a16="http://schemas.microsoft.com/office/drawing/2014/main" id="{09B2FF60-CEEF-4977-9DF7-1AB40C06A2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10713" y="1571210"/>
            <a:ext cx="2587136" cy="597031"/>
          </a:xfrm>
          <a:prstGeom prst="rect">
            <a:avLst/>
          </a:prstGeom>
        </p:spPr>
      </p:pic>
      <p:pic>
        <p:nvPicPr>
          <p:cNvPr id="79" name="Immagine 78">
            <a:extLst>
              <a:ext uri="{FF2B5EF4-FFF2-40B4-BE49-F238E27FC236}">
                <a16:creationId xmlns:a16="http://schemas.microsoft.com/office/drawing/2014/main" id="{D57AA878-F098-4E75-91E5-1B7EB9AB46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34263" y="3579776"/>
            <a:ext cx="1702070" cy="959778"/>
          </a:xfrm>
          <a:prstGeom prst="rect">
            <a:avLst/>
          </a:prstGeom>
        </p:spPr>
      </p:pic>
      <p:pic>
        <p:nvPicPr>
          <p:cNvPr id="88" name="Immagine 87">
            <a:extLst>
              <a:ext uri="{FF2B5EF4-FFF2-40B4-BE49-F238E27FC236}">
                <a16:creationId xmlns:a16="http://schemas.microsoft.com/office/drawing/2014/main" id="{97D78672-A4F7-484E-BAD6-2C8D15CA445F}"/>
              </a:ext>
            </a:extLst>
          </p:cNvPr>
          <p:cNvPicPr>
            <a:picLocks noChangeAspect="1"/>
          </p:cNvPicPr>
          <p:nvPr/>
        </p:nvPicPr>
        <p:blipFill>
          <a:blip r:embed="rId6" cstate="email">
            <a:extLst>
              <a:ext uri="{BEBA8EAE-BF5A-486C-A8C5-ECC9F3942E4B}">
                <a14:imgProps xmlns:a14="http://schemas.microsoft.com/office/drawing/2010/main">
                  <a14:imgLayer r:embed="rId7">
                    <a14:imgEffect>
                      <a14:backgroundRemoval t="9692" b="89868" l="6500" r="95375">
                        <a14:foregroundMark x1="9375" y1="22907" x2="9375" y2="22907"/>
                        <a14:foregroundMark x1="16000" y1="14097" x2="16000" y2="14097"/>
                        <a14:foregroundMark x1="15875" y1="42291" x2="15875" y2="42291"/>
                        <a14:foregroundMark x1="6500" y1="60793" x2="6500" y2="60793"/>
                        <a14:foregroundMark x1="33250" y1="45815" x2="33250" y2="45815"/>
                        <a14:foregroundMark x1="38250" y1="37445" x2="38250" y2="37445"/>
                        <a14:foregroundMark x1="50250" y1="45815" x2="50250" y2="45815"/>
                        <a14:foregroundMark x1="62625" y1="50661" x2="62625" y2="50661"/>
                        <a14:foregroundMark x1="74250" y1="46696" x2="74250" y2="46696"/>
                        <a14:foregroundMark x1="84125" y1="48899" x2="84125" y2="48899"/>
                        <a14:foregroundMark x1="91625" y1="46696" x2="91625" y2="46696"/>
                        <a14:foregroundMark x1="95375" y1="36123" x2="95375" y2="36123"/>
                      </a14:backgroundRemoval>
                    </a14:imgEffect>
                  </a14:imgLayer>
                </a14:imgProps>
              </a:ext>
              <a:ext uri="{28A0092B-C50C-407E-A947-70E740481C1C}">
                <a14:useLocalDpi xmlns:a14="http://schemas.microsoft.com/office/drawing/2010/main"/>
              </a:ext>
            </a:extLst>
          </a:blip>
          <a:stretch>
            <a:fillRect/>
          </a:stretch>
        </p:blipFill>
        <p:spPr>
          <a:xfrm>
            <a:off x="8601004" y="2649647"/>
            <a:ext cx="1884388" cy="534695"/>
          </a:xfrm>
          <a:prstGeom prst="rect">
            <a:avLst/>
          </a:prstGeom>
        </p:spPr>
      </p:pic>
      <p:pic>
        <p:nvPicPr>
          <p:cNvPr id="93" name="Immagine 92">
            <a:extLst>
              <a:ext uri="{FF2B5EF4-FFF2-40B4-BE49-F238E27FC236}">
                <a16:creationId xmlns:a16="http://schemas.microsoft.com/office/drawing/2014/main" id="{4D5B3C54-F94D-4A10-A44D-E43E54362F5E}"/>
              </a:ext>
            </a:extLst>
          </p:cNvPr>
          <p:cNvPicPr>
            <a:picLocks noChangeAspect="1"/>
          </p:cNvPicPr>
          <p:nvPr/>
        </p:nvPicPr>
        <p:blipFill>
          <a:blip r:embed="rId8" cstate="email">
            <a:extLst>
              <a:ext uri="{BEBA8EAE-BF5A-486C-A8C5-ECC9F3942E4B}">
                <a14:imgProps xmlns:a14="http://schemas.microsoft.com/office/drawing/2010/main">
                  <a14:imgLayer r:embed="rId9">
                    <a14:imgEffect>
                      <a14:backgroundRemoval t="9562" b="90040" l="2934" r="95721">
                        <a14:foregroundMark x1="12836" y1="21912" x2="12836" y2="21912"/>
                        <a14:foregroundMark x1="27506" y1="31474" x2="27506" y2="31474"/>
                        <a14:foregroundMark x1="3056" y1="21912" x2="3056" y2="21912"/>
                        <a14:foregroundMark x1="38386" y1="47809" x2="38386" y2="47809"/>
                        <a14:foregroundMark x1="26773" y1="36255" x2="26773" y2="36255"/>
                        <a14:foregroundMark x1="35941" y1="25498" x2="35941" y2="25498"/>
                        <a14:foregroundMark x1="29951" y1="11554" x2="29951" y2="11554"/>
                        <a14:foregroundMark x1="28729" y1="17530" x2="20293" y2="89243"/>
                        <a14:foregroundMark x1="61369" y1="9562" x2="52200" y2="90040"/>
                        <a14:foregroundMark x1="95721" y1="30677" x2="95721" y2="30677"/>
                      </a14:backgroundRemoval>
                    </a14:imgEffect>
                  </a14:imgLayer>
                </a14:imgProps>
              </a:ext>
              <a:ext uri="{28A0092B-C50C-407E-A947-70E740481C1C}">
                <a14:useLocalDpi xmlns:a14="http://schemas.microsoft.com/office/drawing/2010/main"/>
              </a:ext>
            </a:extLst>
          </a:blip>
          <a:stretch>
            <a:fillRect/>
          </a:stretch>
        </p:blipFill>
        <p:spPr>
          <a:xfrm>
            <a:off x="3672848" y="1554232"/>
            <a:ext cx="1884388" cy="578216"/>
          </a:xfrm>
          <a:prstGeom prst="rect">
            <a:avLst/>
          </a:prstGeom>
        </p:spPr>
      </p:pic>
      <p:pic>
        <p:nvPicPr>
          <p:cNvPr id="103" name="Immagine 102">
            <a:extLst>
              <a:ext uri="{FF2B5EF4-FFF2-40B4-BE49-F238E27FC236}">
                <a16:creationId xmlns:a16="http://schemas.microsoft.com/office/drawing/2014/main" id="{9F5C30E8-3394-4BB1-B563-5B4E2848EA12}"/>
              </a:ext>
            </a:extLst>
          </p:cNvPr>
          <p:cNvPicPr>
            <a:picLocks noChangeAspect="1"/>
          </p:cNvPicPr>
          <p:nvPr/>
        </p:nvPicPr>
        <p:blipFill>
          <a:blip r:embed="rId10" cstate="email">
            <a:extLst>
              <a:ext uri="{BEBA8EAE-BF5A-486C-A8C5-ECC9F3942E4B}">
                <a14:imgProps xmlns:a14="http://schemas.microsoft.com/office/drawing/2010/main">
                  <a14:imgLayer r:embed="rId11">
                    <a14:imgEffect>
                      <a14:backgroundRemoval t="9971" b="89443" l="4883" r="93945">
                        <a14:foregroundMark x1="8594" y1="64516" x2="8594" y2="64516"/>
                        <a14:foregroundMark x1="40137" y1="33431" x2="40137" y2="33431"/>
                        <a14:foregroundMark x1="4980" y1="60117" x2="4980" y2="60117"/>
                        <a14:foregroundMark x1="52832" y1="32551" x2="52832" y2="32551"/>
                        <a14:foregroundMark x1="71875" y1="30499" x2="71875" y2="30499"/>
                        <a14:foregroundMark x1="85059" y1="32551" x2="85059" y2="32551"/>
                        <a14:foregroundMark x1="93945" y1="52786" x2="93945" y2="52786"/>
                      </a14:backgroundRemoval>
                    </a14:imgEffect>
                  </a14:imgLayer>
                </a14:imgProps>
              </a:ext>
              <a:ext uri="{28A0092B-C50C-407E-A947-70E740481C1C}">
                <a14:useLocalDpi xmlns:a14="http://schemas.microsoft.com/office/drawing/2010/main"/>
              </a:ext>
            </a:extLst>
          </a:blip>
          <a:stretch>
            <a:fillRect/>
          </a:stretch>
        </p:blipFill>
        <p:spPr>
          <a:xfrm>
            <a:off x="5053301" y="2649647"/>
            <a:ext cx="2085397" cy="694454"/>
          </a:xfrm>
          <a:prstGeom prst="rect">
            <a:avLst/>
          </a:prstGeom>
        </p:spPr>
      </p:pic>
      <p:pic>
        <p:nvPicPr>
          <p:cNvPr id="107" name="Immagine 106">
            <a:extLst>
              <a:ext uri="{FF2B5EF4-FFF2-40B4-BE49-F238E27FC236}">
                <a16:creationId xmlns:a16="http://schemas.microsoft.com/office/drawing/2014/main" id="{9BE71FBA-241B-4883-8CDD-AF7038365913}"/>
              </a:ext>
            </a:extLst>
          </p:cNvPr>
          <p:cNvPicPr>
            <a:picLocks noChangeAspect="1"/>
          </p:cNvPicPr>
          <p:nvPr/>
        </p:nvPicPr>
        <p:blipFill>
          <a:blip r:embed="rId12" cstate="email">
            <a:extLst>
              <a:ext uri="{BEBA8EAE-BF5A-486C-A8C5-ECC9F3942E4B}">
                <a14:imgProps xmlns:a14="http://schemas.microsoft.com/office/drawing/2010/main">
                  <a14:imgLayer r:embed="rId13">
                    <a14:imgEffect>
                      <a14:backgroundRemoval t="10000" b="90000" l="10000" r="90000">
                        <a14:foregroundMark x1="13200" y1="48000" x2="13200" y2="48000"/>
                        <a14:foregroundMark x1="28000" y1="47600" x2="28000" y2="47600"/>
                        <a14:foregroundMark x1="58600" y1="47400" x2="58600" y2="47400"/>
                        <a14:foregroundMark x1="69600" y1="46400" x2="69600" y2="46400"/>
                        <a14:foregroundMark x1="83000" y1="48800" x2="83000" y2="48800"/>
                      </a14:backgroundRemoval>
                    </a14:imgEffect>
                  </a14:imgLayer>
                </a14:imgProps>
              </a:ext>
              <a:ext uri="{28A0092B-C50C-407E-A947-70E740481C1C}">
                <a14:useLocalDpi xmlns:a14="http://schemas.microsoft.com/office/drawing/2010/main"/>
              </a:ext>
            </a:extLst>
          </a:blip>
          <a:stretch>
            <a:fillRect/>
          </a:stretch>
        </p:blipFill>
        <p:spPr>
          <a:xfrm>
            <a:off x="8841429" y="5424340"/>
            <a:ext cx="1619157" cy="1619157"/>
          </a:xfrm>
          <a:prstGeom prst="rect">
            <a:avLst/>
          </a:prstGeom>
        </p:spPr>
      </p:pic>
      <p:pic>
        <p:nvPicPr>
          <p:cNvPr id="109" name="Immagine 108">
            <a:extLst>
              <a:ext uri="{FF2B5EF4-FFF2-40B4-BE49-F238E27FC236}">
                <a16:creationId xmlns:a16="http://schemas.microsoft.com/office/drawing/2014/main" id="{58DE305A-CEB7-4859-9033-CAB265183A45}"/>
              </a:ext>
            </a:extLst>
          </p:cNvPr>
          <p:cNvPicPr>
            <a:picLocks noChangeAspect="1"/>
          </p:cNvPicPr>
          <p:nvPr/>
        </p:nvPicPr>
        <p:blipFill>
          <a:blip r:embed="rId14" cstate="email">
            <a:extLst>
              <a:ext uri="{BEBA8EAE-BF5A-486C-A8C5-ECC9F3942E4B}">
                <a14:imgProps xmlns:a14="http://schemas.microsoft.com/office/drawing/2010/main">
                  <a14:imgLayer r:embed="rId15">
                    <a14:imgEffect>
                      <a14:backgroundRemoval t="2731" b="98362" l="2750" r="90750">
                        <a14:foregroundMark x1="2750" y1="20813" x2="2750" y2="20813"/>
                        <a14:foregroundMark x1="9094" y1="35316" x2="9094" y2="35316"/>
                        <a14:foregroundMark x1="4219" y1="20085" x2="4219" y2="20085"/>
                        <a14:foregroundMark x1="31094" y1="24454" x2="31094" y2="24454"/>
                        <a14:foregroundMark x1="30344" y1="18689" x2="30344" y2="18689"/>
                        <a14:foregroundMark x1="28469" y1="26638" x2="28469" y2="26638"/>
                        <a14:foregroundMark x1="19531" y1="27367" x2="26250" y2="26638"/>
                        <a14:foregroundMark x1="39313" y1="36044" x2="39313" y2="36044"/>
                        <a14:foregroundMark x1="39688" y1="49090" x2="39688" y2="49090"/>
                        <a14:foregroundMark x1="46406" y1="46177" x2="46406" y2="46177"/>
                        <a14:foregroundMark x1="54219" y1="36772" x2="53125" y2="49818"/>
                        <a14:foregroundMark x1="60563" y1="46905" x2="60188" y2="57767"/>
                        <a14:foregroundMark x1="70656" y1="49090" x2="69531" y2="44721"/>
                        <a14:foregroundMark x1="76250" y1="33131" x2="76250" y2="33131"/>
                        <a14:foregroundMark x1="81844" y1="16505" x2="81844" y2="16505"/>
                        <a14:foregroundMark x1="80344" y1="50546" x2="80344" y2="50546"/>
                        <a14:foregroundMark x1="90781" y1="35316" x2="90438" y2="48362"/>
                        <a14:foregroundMark x1="55344" y1="71541" x2="36688" y2="64320"/>
                        <a14:foregroundMark x1="36688" y1="64320" x2="36688" y2="64320"/>
                        <a14:foregroundMark x1="35563" y1="64320" x2="35563" y2="64320"/>
                        <a14:foregroundMark x1="35188" y1="64320" x2="34438" y2="66505"/>
                        <a14:foregroundMark x1="29219" y1="80947" x2="47500" y2="85316"/>
                        <a14:foregroundMark x1="31094" y1="98362" x2="31094" y2="98362"/>
                        <a14:foregroundMark x1="82969" y1="10680" x2="82969" y2="10680"/>
                        <a14:foregroundMark x1="82219" y1="5643" x2="82219" y2="5643"/>
                        <a14:foregroundMark x1="78125" y1="2731" x2="78125" y2="2731"/>
                        <a14:foregroundMark x1="73625" y1="2731" x2="73625" y2="2731"/>
                        <a14:foregroundMark x1="69156" y1="5643" x2="69156" y2="5643"/>
                        <a14:foregroundMark x1="65438" y1="9951" x2="65438" y2="9951"/>
                        <a14:foregroundMark x1="61313" y1="15777" x2="61313" y2="15777"/>
                        <a14:foregroundMark x1="57969" y1="20813" x2="57969" y2="20813"/>
                        <a14:foregroundMark x1="53844" y1="27367" x2="53844" y2="27367"/>
                        <a14:foregroundMark x1="50125" y1="32403" x2="50125" y2="32403"/>
                        <a14:foregroundMark x1="46781" y1="38228" x2="46781" y2="38228"/>
                        <a14:foregroundMark x1="65438" y1="46905" x2="65438" y2="46905"/>
                        <a14:foregroundMark x1="65781" y1="50546" x2="65781" y2="50546"/>
                        <a14:foregroundMark x1="61687" y1="67233" x2="61687" y2="67233"/>
                      </a14:backgroundRemoval>
                    </a14:imgEffect>
                  </a14:imgLayer>
                </a14:imgProps>
              </a:ext>
              <a:ext uri="{28A0092B-C50C-407E-A947-70E740481C1C}">
                <a14:useLocalDpi xmlns:a14="http://schemas.microsoft.com/office/drawing/2010/main"/>
              </a:ext>
            </a:extLst>
          </a:blip>
          <a:stretch>
            <a:fillRect/>
          </a:stretch>
        </p:blipFill>
        <p:spPr>
          <a:xfrm>
            <a:off x="10064464" y="1436067"/>
            <a:ext cx="2045270" cy="1053314"/>
          </a:xfrm>
          <a:prstGeom prst="rect">
            <a:avLst/>
          </a:prstGeom>
          <a:effectLst>
            <a:softEdge rad="0"/>
          </a:effectLst>
        </p:spPr>
      </p:pic>
      <p:pic>
        <p:nvPicPr>
          <p:cNvPr id="2" name="Immagine 1">
            <a:extLst>
              <a:ext uri="{FF2B5EF4-FFF2-40B4-BE49-F238E27FC236}">
                <a16:creationId xmlns:a16="http://schemas.microsoft.com/office/drawing/2014/main" id="{043F20C3-8410-4A40-B33E-40018973A22A}"/>
              </a:ext>
            </a:extLst>
          </p:cNvPr>
          <p:cNvPicPr>
            <a:picLocks noChangeAspect="1"/>
          </p:cNvPicPr>
          <p:nvPr/>
        </p:nvPicPr>
        <p:blipFill>
          <a:blip r:embed="rId16"/>
          <a:stretch>
            <a:fillRect/>
          </a:stretch>
        </p:blipFill>
        <p:spPr>
          <a:xfrm>
            <a:off x="692973" y="1503677"/>
            <a:ext cx="1826398" cy="579895"/>
          </a:xfrm>
          <a:prstGeom prst="rect">
            <a:avLst/>
          </a:prstGeom>
        </p:spPr>
      </p:pic>
      <p:pic>
        <p:nvPicPr>
          <p:cNvPr id="3" name="Immagine 2">
            <a:extLst>
              <a:ext uri="{FF2B5EF4-FFF2-40B4-BE49-F238E27FC236}">
                <a16:creationId xmlns:a16="http://schemas.microsoft.com/office/drawing/2014/main" id="{2F168CF7-37C2-4B88-861D-ED8990B76E8D}"/>
              </a:ext>
            </a:extLst>
          </p:cNvPr>
          <p:cNvPicPr>
            <a:picLocks noChangeAspect="1"/>
          </p:cNvPicPr>
          <p:nvPr/>
        </p:nvPicPr>
        <p:blipFill>
          <a:blip r:embed="rId17"/>
          <a:stretch>
            <a:fillRect/>
          </a:stretch>
        </p:blipFill>
        <p:spPr>
          <a:xfrm>
            <a:off x="829837" y="2492656"/>
            <a:ext cx="2792050" cy="691686"/>
          </a:xfrm>
          <a:prstGeom prst="rect">
            <a:avLst/>
          </a:prstGeom>
          <a:effectLst>
            <a:softEdge rad="0"/>
          </a:effectLst>
        </p:spPr>
      </p:pic>
      <p:pic>
        <p:nvPicPr>
          <p:cNvPr id="17" name="Immagine 16" descr="Immagine che contiene disegnando&#10;&#10;Descrizione generata automaticamente">
            <a:extLst>
              <a:ext uri="{FF2B5EF4-FFF2-40B4-BE49-F238E27FC236}">
                <a16:creationId xmlns:a16="http://schemas.microsoft.com/office/drawing/2014/main" id="{6456D8E3-BC18-4E52-9DF6-A008D239FE5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162474" y="4715715"/>
            <a:ext cx="3868460" cy="739129"/>
          </a:xfrm>
          <a:prstGeom prst="rect">
            <a:avLst/>
          </a:prstGeom>
        </p:spPr>
      </p:pic>
      <p:pic>
        <p:nvPicPr>
          <p:cNvPr id="7" name="Immagine 6" descr="Immagine che contiene orologio&#10;&#10;Descrizione generata automaticamente">
            <a:extLst>
              <a:ext uri="{FF2B5EF4-FFF2-40B4-BE49-F238E27FC236}">
                <a16:creationId xmlns:a16="http://schemas.microsoft.com/office/drawing/2014/main" id="{2739934F-6948-48AF-8741-4C77D45B72C0}"/>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123871" y="3429000"/>
            <a:ext cx="2203982" cy="860931"/>
          </a:xfrm>
          <a:prstGeom prst="rect">
            <a:avLst/>
          </a:prstGeom>
        </p:spPr>
      </p:pic>
      <p:pic>
        <p:nvPicPr>
          <p:cNvPr id="10" name="Immagine 9" descr="Immagine che contiene disegnando&#10;&#10;Descrizione generata automaticamente">
            <a:extLst>
              <a:ext uri="{FF2B5EF4-FFF2-40B4-BE49-F238E27FC236}">
                <a16:creationId xmlns:a16="http://schemas.microsoft.com/office/drawing/2014/main" id="{73408694-8CE0-47C6-A426-085E50D23794}"/>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496935" y="4762157"/>
            <a:ext cx="2792050" cy="796149"/>
          </a:xfrm>
          <a:prstGeom prst="rect">
            <a:avLst/>
          </a:prstGeom>
        </p:spPr>
      </p:pic>
      <p:pic>
        <p:nvPicPr>
          <p:cNvPr id="9" name="Immagine 8" descr="Immagine che contiene disegnando&#10;&#10;Descrizione generata automaticamente">
            <a:extLst>
              <a:ext uri="{FF2B5EF4-FFF2-40B4-BE49-F238E27FC236}">
                <a16:creationId xmlns:a16="http://schemas.microsoft.com/office/drawing/2014/main" id="{C712137C-82CA-403E-9E26-BB55A37CFC9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23871" y="4633765"/>
            <a:ext cx="2238375" cy="790575"/>
          </a:xfrm>
          <a:prstGeom prst="rect">
            <a:avLst/>
          </a:prstGeom>
        </p:spPr>
      </p:pic>
      <p:pic>
        <p:nvPicPr>
          <p:cNvPr id="13" name="Immagine 12" descr="Immagine che contiene disegnando, cibo, rosso&#10;&#10;Descrizione generata automaticamente">
            <a:extLst>
              <a:ext uri="{FF2B5EF4-FFF2-40B4-BE49-F238E27FC236}">
                <a16:creationId xmlns:a16="http://schemas.microsoft.com/office/drawing/2014/main" id="{D4B14DAA-A000-4277-83B6-E53FD100DEB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642744" y="3512898"/>
            <a:ext cx="2203982" cy="922597"/>
          </a:xfrm>
          <a:prstGeom prst="rect">
            <a:avLst/>
          </a:prstGeom>
        </p:spPr>
      </p:pic>
      <p:pic>
        <p:nvPicPr>
          <p:cNvPr id="4" name="Immagine 3">
            <a:extLst>
              <a:ext uri="{FF2B5EF4-FFF2-40B4-BE49-F238E27FC236}">
                <a16:creationId xmlns:a16="http://schemas.microsoft.com/office/drawing/2014/main" id="{3551EBD6-C96E-B6B6-BD82-434A1CF02BFE}"/>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216648037"/>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descr="Immagine che contiene arancia&#10;&#10;Descrizione generata automaticamente">
            <a:extLst>
              <a:ext uri="{FF2B5EF4-FFF2-40B4-BE49-F238E27FC236}">
                <a16:creationId xmlns:a16="http://schemas.microsoft.com/office/drawing/2014/main" id="{5EEA9F85-0C6A-01B3-44D8-C0B10CD0B5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 y="1431161"/>
            <a:ext cx="9829800" cy="5265467"/>
          </a:xfrm>
          <a:prstGeom prst="rect">
            <a:avLst/>
          </a:prstGeom>
        </p:spPr>
      </p:pic>
      <p:sp>
        <p:nvSpPr>
          <p:cNvPr id="18" name="Titolo 1">
            <a:extLst>
              <a:ext uri="{FF2B5EF4-FFF2-40B4-BE49-F238E27FC236}">
                <a16:creationId xmlns:a16="http://schemas.microsoft.com/office/drawing/2014/main" id="{A65A857C-20CD-F4F2-1811-7895465786AE}"/>
              </a:ext>
            </a:extLst>
          </p:cNvPr>
          <p:cNvSpPr>
            <a:spLocks noGrp="1"/>
          </p:cNvSpPr>
          <p:nvPr>
            <p:ph type="title"/>
          </p:nvPr>
        </p:nvSpPr>
        <p:spPr>
          <a:xfrm>
            <a:off x="0" y="161372"/>
            <a:ext cx="12192000" cy="848373"/>
          </a:xfrm>
        </p:spPr>
        <p:txBody>
          <a:bodyPr>
            <a:noAutofit/>
          </a:bodyPr>
          <a:lstStyle/>
          <a:p>
            <a:pPr algn="ctr"/>
            <a:r>
              <a:rPr lang="it-IT" sz="6000" dirty="0">
                <a:solidFill>
                  <a:srgbClr val="C00000"/>
                </a:solidFill>
                <a:latin typeface="Nasa" panose="020B0500000000000000" pitchFamily="34" charset="0"/>
              </a:rPr>
              <a:t>THE SOLUTION TO TUBE CORROSION</a:t>
            </a:r>
          </a:p>
        </p:txBody>
      </p:sp>
      <p:pic>
        <p:nvPicPr>
          <p:cNvPr id="25" name="Immagine 24" descr="Immagine che contiene testo, arma, ingranaggio&#10;&#10;Descrizione generata automaticamente">
            <a:extLst>
              <a:ext uri="{FF2B5EF4-FFF2-40B4-BE49-F238E27FC236}">
                <a16:creationId xmlns:a16="http://schemas.microsoft.com/office/drawing/2014/main" id="{2C1E0992-F6D2-5376-DB63-4489B82CE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6022" y="2708269"/>
            <a:ext cx="1655576" cy="1506115"/>
          </a:xfrm>
          <a:prstGeom prst="rect">
            <a:avLst/>
          </a:prstGeom>
        </p:spPr>
      </p:pic>
      <p:pic>
        <p:nvPicPr>
          <p:cNvPr id="27" name="Immagine 26" descr="Immagine che contiene utensiledimetallo, ingranaggio&#10;&#10;Descrizione generata automaticamente">
            <a:extLst>
              <a:ext uri="{FF2B5EF4-FFF2-40B4-BE49-F238E27FC236}">
                <a16:creationId xmlns:a16="http://schemas.microsoft.com/office/drawing/2014/main" id="{65E8DE88-B8E5-4088-3043-38FBC72D0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49217" y="2708269"/>
            <a:ext cx="1841259" cy="1545749"/>
          </a:xfrm>
          <a:prstGeom prst="rect">
            <a:avLst/>
          </a:prstGeom>
        </p:spPr>
      </p:pic>
      <p:pic>
        <p:nvPicPr>
          <p:cNvPr id="2" name="Immagine 1">
            <a:extLst>
              <a:ext uri="{FF2B5EF4-FFF2-40B4-BE49-F238E27FC236}">
                <a16:creationId xmlns:a16="http://schemas.microsoft.com/office/drawing/2014/main" id="{59B67254-7220-05EC-2906-03B54AEBDC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29810" y="6237312"/>
            <a:ext cx="2034338" cy="347097"/>
          </a:xfrm>
          <a:prstGeom prst="rect">
            <a:avLst/>
          </a:prstGeom>
        </p:spPr>
      </p:pic>
    </p:spTree>
    <p:extLst>
      <p:ext uri="{BB962C8B-B14F-4D97-AF65-F5344CB8AC3E}">
        <p14:creationId xmlns:p14="http://schemas.microsoft.com/office/powerpoint/2010/main" val="42775461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4F910B-903D-41DD-8DF4-C1FCBFA146E2}"/>
              </a:ext>
            </a:extLst>
          </p:cNvPr>
          <p:cNvPicPr>
            <a:picLocks noChangeAspect="1"/>
          </p:cNvPicPr>
          <p:nvPr/>
        </p:nvPicPr>
        <p:blipFill>
          <a:blip r:embed="rId2"/>
          <a:stretch>
            <a:fillRect/>
          </a:stretch>
        </p:blipFill>
        <p:spPr>
          <a:xfrm>
            <a:off x="228600" y="803275"/>
            <a:ext cx="4691063" cy="3802063"/>
          </a:xfrm>
          <a:prstGeom prst="rect">
            <a:avLst/>
          </a:prstGeom>
        </p:spPr>
      </p:pic>
      <p:sp>
        <p:nvSpPr>
          <p:cNvPr id="59" name="Rettangolo 14">
            <a:extLst>
              <a:ext uri="{FF2B5EF4-FFF2-40B4-BE49-F238E27FC236}">
                <a16:creationId xmlns:a16="http://schemas.microsoft.com/office/drawing/2014/main" id="{74176B2D-7EF2-4CDF-B3D5-2BF02288E785}"/>
              </a:ext>
            </a:extLst>
          </p:cNvPr>
          <p:cNvSpPr/>
          <p:nvPr/>
        </p:nvSpPr>
        <p:spPr>
          <a:xfrm>
            <a:off x="228600" y="3844925"/>
            <a:ext cx="4691063" cy="760413"/>
          </a:xfrm>
          <a:prstGeom prst="rect">
            <a:avLst/>
          </a:prstGeom>
          <a:solidFill>
            <a:srgbClr val="000000">
              <a:alpha val="50000"/>
            </a:srgbClr>
          </a:solidFill>
          <a:ln>
            <a:noFill/>
          </a:ln>
        </p:spPr>
        <p:txBody>
          <a:bodyPr wrap="square" lIns="91440" tIns="45720" rIns="91440" bIns="45720" anchor="ctr">
            <a:noAutofit/>
          </a:bodyPr>
          <a:lstStyle/>
          <a:p>
            <a:pPr algn="ctr">
              <a:spcAft>
                <a:spcPts val="600"/>
              </a:spcAft>
            </a:pPr>
            <a:r>
              <a:rPr lang="it-IT" sz="2400" b="1" i="1" dirty="0">
                <a:solidFill>
                  <a:schemeClr val="bg1"/>
                </a:solidFill>
                <a:latin typeface="Arial Narrow" panose="020B0606020202030204" pitchFamily="34" charset="0"/>
                <a:ea typeface="+mj-ea"/>
                <a:cs typeface="+mj-cs"/>
              </a:rPr>
              <a:t>RUGGINE – PRODOTTI IN ACCIAIO NERO</a:t>
            </a:r>
          </a:p>
        </p:txBody>
      </p:sp>
      <p:pic>
        <p:nvPicPr>
          <p:cNvPr id="5" name="Picture 4" descr="A picture containing metal, cooked&#10;&#10;Description automatically generated">
            <a:extLst>
              <a:ext uri="{FF2B5EF4-FFF2-40B4-BE49-F238E27FC236}">
                <a16:creationId xmlns:a16="http://schemas.microsoft.com/office/drawing/2014/main" id="{160E98C6-BBCD-44E7-865E-A0A77759E9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038" y="803275"/>
            <a:ext cx="6888163" cy="3802063"/>
          </a:xfrm>
          <a:prstGeom prst="rect">
            <a:avLst/>
          </a:prstGeom>
        </p:spPr>
      </p:pic>
      <p:sp>
        <p:nvSpPr>
          <p:cNvPr id="60" name="Rettangolo 14">
            <a:extLst>
              <a:ext uri="{FF2B5EF4-FFF2-40B4-BE49-F238E27FC236}">
                <a16:creationId xmlns:a16="http://schemas.microsoft.com/office/drawing/2014/main" id="{0105CD2C-53EA-4002-AD28-D332B99D76B4}"/>
              </a:ext>
            </a:extLst>
          </p:cNvPr>
          <p:cNvSpPr/>
          <p:nvPr/>
        </p:nvSpPr>
        <p:spPr>
          <a:xfrm>
            <a:off x="4999038" y="3844925"/>
            <a:ext cx="6888163" cy="760413"/>
          </a:xfrm>
          <a:prstGeom prst="rect">
            <a:avLst/>
          </a:prstGeom>
          <a:solidFill>
            <a:srgbClr val="000000">
              <a:alpha val="50000"/>
            </a:srgbClr>
          </a:solidFill>
          <a:ln>
            <a:noFill/>
          </a:ln>
        </p:spPr>
        <p:txBody>
          <a:bodyPr wrap="square" lIns="91440" tIns="45720" rIns="91440" bIns="45720" anchor="ctr">
            <a:noAutofit/>
          </a:bodyPr>
          <a:lstStyle/>
          <a:p>
            <a:pPr algn="ctr">
              <a:spcAft>
                <a:spcPts val="600"/>
              </a:spcAft>
            </a:pPr>
            <a:r>
              <a:rPr lang="it-IT" sz="2400" b="1" i="1" dirty="0">
                <a:solidFill>
                  <a:schemeClr val="bg1"/>
                </a:solidFill>
                <a:latin typeface="Arial Narrow" panose="020B0606020202030204" pitchFamily="34" charset="0"/>
                <a:ea typeface="+mj-ea"/>
                <a:cs typeface="+mj-cs"/>
              </a:rPr>
              <a:t>RUGGINE BIANCA – PRODOTTI ZINCATI</a:t>
            </a:r>
          </a:p>
        </p:txBody>
      </p:sp>
      <p:sp>
        <p:nvSpPr>
          <p:cNvPr id="19" name="Titolo 1">
            <a:extLst>
              <a:ext uri="{FF2B5EF4-FFF2-40B4-BE49-F238E27FC236}">
                <a16:creationId xmlns:a16="http://schemas.microsoft.com/office/drawing/2014/main" id="{30ECF334-704B-4B9A-ABF4-F2ADE4A1F6B1}"/>
              </a:ext>
            </a:extLst>
          </p:cNvPr>
          <p:cNvSpPr>
            <a:spLocks noGrp="1"/>
          </p:cNvSpPr>
          <p:nvPr>
            <p:ph type="ctrTitle"/>
          </p:nvPr>
        </p:nvSpPr>
        <p:spPr>
          <a:xfrm>
            <a:off x="1622260" y="52429"/>
            <a:ext cx="8191208" cy="738146"/>
          </a:xfrm>
          <a:noFill/>
        </p:spPr>
        <p:txBody>
          <a:bodyPr>
            <a:noAutofit/>
          </a:bodyPr>
          <a:lstStyle/>
          <a:p>
            <a:r>
              <a:rPr lang="en-US" sz="4800" dirty="0">
                <a:solidFill>
                  <a:srgbClr val="C00000"/>
                </a:solidFill>
                <a:latin typeface="Nasa" panose="020B0500000000000000" pitchFamily="34" charset="0"/>
              </a:rPr>
              <a:t>IL PROBLEMA</a:t>
            </a:r>
            <a:endParaRPr lang="it-IT" sz="4800" dirty="0">
              <a:solidFill>
                <a:srgbClr val="C00000"/>
              </a:solidFill>
              <a:latin typeface="Nasa" panose="020B0500000000000000" pitchFamily="34" charset="0"/>
            </a:endParaRPr>
          </a:p>
        </p:txBody>
      </p:sp>
      <p:sp>
        <p:nvSpPr>
          <p:cNvPr id="3" name="CasellaDiTesto 2">
            <a:extLst>
              <a:ext uri="{FF2B5EF4-FFF2-40B4-BE49-F238E27FC236}">
                <a16:creationId xmlns:a16="http://schemas.microsoft.com/office/drawing/2014/main" id="{DD3677C6-2A2C-CB25-3E66-D9DD43F4D587}"/>
              </a:ext>
            </a:extLst>
          </p:cNvPr>
          <p:cNvSpPr txBox="1"/>
          <p:nvPr/>
        </p:nvSpPr>
        <p:spPr>
          <a:xfrm>
            <a:off x="988292" y="5039281"/>
            <a:ext cx="10778837" cy="369332"/>
          </a:xfrm>
          <a:prstGeom prst="rect">
            <a:avLst/>
          </a:prstGeom>
          <a:noFill/>
        </p:spPr>
        <p:txBody>
          <a:bodyPr wrap="square" rtlCol="0">
            <a:spAutoFit/>
          </a:bodyPr>
          <a:lstStyle/>
          <a:p>
            <a:r>
              <a:rPr lang="it-IT" dirty="0"/>
              <a:t>La ruggine può portare a </a:t>
            </a:r>
            <a:r>
              <a:rPr lang="it-IT" b="1" dirty="0"/>
              <a:t>reclami</a:t>
            </a:r>
            <a:r>
              <a:rPr lang="it-IT" dirty="0"/>
              <a:t> e addirittura a </a:t>
            </a:r>
            <a:r>
              <a:rPr lang="it-IT" b="1" dirty="0"/>
              <a:t>carichi respinti </a:t>
            </a:r>
            <a:r>
              <a:rPr lang="it-IT" dirty="0"/>
              <a:t>se non addirittura alla </a:t>
            </a:r>
            <a:r>
              <a:rPr lang="it-IT" b="1" dirty="0"/>
              <a:t>perdita del cliente</a:t>
            </a:r>
          </a:p>
        </p:txBody>
      </p:sp>
      <p:pic>
        <p:nvPicPr>
          <p:cNvPr id="4" name="Immagine 3">
            <a:extLst>
              <a:ext uri="{FF2B5EF4-FFF2-40B4-BE49-F238E27FC236}">
                <a16:creationId xmlns:a16="http://schemas.microsoft.com/office/drawing/2014/main" id="{A9E47D72-F945-14FD-26B8-014F1D74CB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320636961"/>
      </p:ext>
    </p:extLst>
  </p:cSld>
  <p:clrMapOvr>
    <a:masterClrMapping/>
  </p:clrMapOvr>
  <p:transition spd="slow">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D2DF46F-EADE-AB29-56EA-51CD33127A07}"/>
              </a:ext>
            </a:extLst>
          </p:cNvPr>
          <p:cNvSpPr txBox="1">
            <a:spLocks/>
          </p:cNvSpPr>
          <p:nvPr/>
        </p:nvSpPr>
        <p:spPr>
          <a:xfrm>
            <a:off x="838200" y="69273"/>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800" dirty="0">
                <a:solidFill>
                  <a:srgbClr val="C00000"/>
                </a:solidFill>
                <a:latin typeface="Nasa" panose="020B0500000000000000"/>
                <a:ea typeface="+mn-ea"/>
                <a:cs typeface="+mn-cs"/>
              </a:rPr>
              <a:t>QUANTO COSTA IN MEDIA UN CARICO RESPINTO?</a:t>
            </a:r>
            <a:endParaRPr lang="it-IT" sz="4800" dirty="0">
              <a:solidFill>
                <a:srgbClr val="C00000"/>
              </a:solidFill>
            </a:endParaRPr>
          </a:p>
        </p:txBody>
      </p:sp>
      <p:sp>
        <p:nvSpPr>
          <p:cNvPr id="5" name="CasellaDiTesto 4">
            <a:extLst>
              <a:ext uri="{FF2B5EF4-FFF2-40B4-BE49-F238E27FC236}">
                <a16:creationId xmlns:a16="http://schemas.microsoft.com/office/drawing/2014/main" id="{A6D87DF7-DE90-BC42-0740-1AABADD87049}"/>
              </a:ext>
            </a:extLst>
          </p:cNvPr>
          <p:cNvSpPr txBox="1"/>
          <p:nvPr/>
        </p:nvSpPr>
        <p:spPr>
          <a:xfrm>
            <a:off x="996372" y="1644074"/>
            <a:ext cx="10199255" cy="5232202"/>
          </a:xfrm>
          <a:prstGeom prst="rect">
            <a:avLst/>
          </a:prstGeom>
          <a:noFill/>
        </p:spPr>
        <p:txBody>
          <a:bodyPr wrap="square" rtlCol="0">
            <a:spAutoFit/>
          </a:bodyPr>
          <a:lstStyle/>
          <a:p>
            <a:pPr>
              <a:buFont typeface="Arial" panose="020B0604020202020204" pitchFamily="34" charset="0"/>
              <a:buChar char="•"/>
            </a:pPr>
            <a:r>
              <a:rPr lang="it-IT" sz="2800" b="1" dirty="0"/>
              <a:t>Valore del lotto</a:t>
            </a:r>
            <a:r>
              <a:rPr lang="it-IT" sz="2800" dirty="0"/>
              <a:t>: per un tubificio medio, un carico respinto può valere </a:t>
            </a:r>
            <a:r>
              <a:rPr lang="it-IT" sz="2800" b="1" dirty="0"/>
              <a:t>40.000 – 100.000 €</a:t>
            </a:r>
            <a:r>
              <a:rPr lang="it-IT" sz="2800" dirty="0"/>
              <a:t>.</a:t>
            </a:r>
          </a:p>
          <a:p>
            <a:pPr>
              <a:buFont typeface="Arial" panose="020B0604020202020204" pitchFamily="34" charset="0"/>
              <a:buChar char="•"/>
            </a:pPr>
            <a:r>
              <a:rPr lang="it-IT" sz="2800" b="1" dirty="0"/>
              <a:t>Trasporto + logistica</a:t>
            </a:r>
            <a:r>
              <a:rPr lang="it-IT" sz="2800" dirty="0"/>
              <a:t>: ritiro e gestione, </a:t>
            </a:r>
            <a:r>
              <a:rPr lang="it-IT" sz="2800" b="1" dirty="0"/>
              <a:t>2–5% del valore del lotto</a:t>
            </a:r>
            <a:r>
              <a:rPr lang="it-IT" sz="2800" dirty="0"/>
              <a:t>.</a:t>
            </a:r>
          </a:p>
          <a:p>
            <a:pPr>
              <a:buFont typeface="Arial" panose="020B0604020202020204" pitchFamily="34" charset="0"/>
              <a:buChar char="•"/>
            </a:pPr>
            <a:r>
              <a:rPr lang="it-IT" sz="2800" b="1" dirty="0"/>
              <a:t>Fermi macchina</a:t>
            </a:r>
            <a:r>
              <a:rPr lang="it-IT" sz="2800" dirty="0"/>
              <a:t>: anche solo 4 ore di fermo = </a:t>
            </a:r>
            <a:r>
              <a:rPr lang="it-IT" sz="2800" b="1" dirty="0"/>
              <a:t>5.000 – 10.000 €</a:t>
            </a:r>
            <a:r>
              <a:rPr lang="it-IT" sz="2800" dirty="0"/>
              <a:t> (dipende da linee e personale).</a:t>
            </a:r>
          </a:p>
          <a:p>
            <a:pPr>
              <a:buFont typeface="Arial" panose="020B0604020202020204" pitchFamily="34" charset="0"/>
              <a:buChar char="•"/>
            </a:pPr>
            <a:r>
              <a:rPr lang="it-IT" sz="2800" b="1" dirty="0"/>
              <a:t>Rilavorazione o smaltimento</a:t>
            </a:r>
            <a:r>
              <a:rPr lang="it-IT" sz="2800" dirty="0"/>
              <a:t>: può arrivare al </a:t>
            </a:r>
            <a:r>
              <a:rPr lang="it-IT" sz="2800" b="1" dirty="0"/>
              <a:t>20–30% del valore</a:t>
            </a:r>
            <a:r>
              <a:rPr lang="it-IT" sz="2800" dirty="0"/>
              <a:t>.</a:t>
            </a:r>
          </a:p>
          <a:p>
            <a:pPr>
              <a:buFont typeface="Arial" panose="020B0604020202020204" pitchFamily="34" charset="0"/>
              <a:buChar char="•"/>
            </a:pPr>
            <a:r>
              <a:rPr lang="it-IT" sz="2800" b="1" dirty="0"/>
              <a:t>Perdita cliente</a:t>
            </a:r>
            <a:r>
              <a:rPr lang="it-IT" sz="2800" dirty="0"/>
              <a:t>: un cliente perso = </a:t>
            </a:r>
            <a:r>
              <a:rPr lang="it-IT" sz="2800" b="1" dirty="0"/>
              <a:t>centinaia di migliaia di euro/anno</a:t>
            </a:r>
            <a:r>
              <a:rPr lang="it-IT" sz="2800" dirty="0"/>
              <a:t>.</a:t>
            </a:r>
          </a:p>
          <a:p>
            <a:pPr>
              <a:buNone/>
            </a:pPr>
            <a:r>
              <a:rPr lang="it-IT" sz="2800" dirty="0"/>
              <a:t>👉 Totale stimato: </a:t>
            </a:r>
            <a:r>
              <a:rPr lang="it-IT" sz="2800" b="1" dirty="0"/>
              <a:t>60.000 – 150.000 € a episodio</a:t>
            </a:r>
            <a:r>
              <a:rPr lang="it-IT" sz="2800" dirty="0"/>
              <a:t>.</a:t>
            </a:r>
          </a:p>
          <a:p>
            <a:pPr>
              <a:buNone/>
            </a:pPr>
            <a:endParaRPr lang="it-IT" dirty="0"/>
          </a:p>
          <a:p>
            <a:pPr>
              <a:buNone/>
            </a:pPr>
            <a:endParaRPr lang="it-IT" dirty="0"/>
          </a:p>
          <a:p>
            <a:pPr>
              <a:buNone/>
            </a:pPr>
            <a:r>
              <a:rPr lang="it-IT" sz="2800" dirty="0"/>
              <a:t>Vale la pena rischiare tutto questo per poche gocce d’olio in meno?</a:t>
            </a:r>
          </a:p>
          <a:p>
            <a:pPr>
              <a:buNone/>
            </a:pPr>
            <a:endParaRPr lang="it-IT" dirty="0"/>
          </a:p>
        </p:txBody>
      </p:sp>
    </p:spTree>
    <p:extLst>
      <p:ext uri="{BB962C8B-B14F-4D97-AF65-F5344CB8AC3E}">
        <p14:creationId xmlns:p14="http://schemas.microsoft.com/office/powerpoint/2010/main" val="2281384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itolo 1"/>
          <p:cNvSpPr>
            <a:spLocks noGrp="1"/>
          </p:cNvSpPr>
          <p:nvPr>
            <p:ph type="ctrTitle"/>
          </p:nvPr>
        </p:nvSpPr>
        <p:spPr>
          <a:xfrm>
            <a:off x="1769487" y="491270"/>
            <a:ext cx="4971000" cy="738146"/>
          </a:xfrm>
          <a:noFill/>
        </p:spPr>
        <p:txBody>
          <a:bodyPr>
            <a:noAutofit/>
          </a:bodyPr>
          <a:lstStyle/>
          <a:p>
            <a:r>
              <a:rPr lang="en-US" sz="4800" dirty="0">
                <a:solidFill>
                  <a:srgbClr val="C00000"/>
                </a:solidFill>
                <a:latin typeface="Nasa" panose="020B0500000000000000"/>
                <a:ea typeface="+mn-ea"/>
                <a:cs typeface="+mn-cs"/>
              </a:rPr>
              <a:t>COME EVITARE?</a:t>
            </a:r>
            <a:endParaRPr lang="it-IT" sz="4800" dirty="0">
              <a:solidFill>
                <a:srgbClr val="C00000"/>
              </a:solidFill>
              <a:latin typeface="Nasa" panose="020B0500000000000000"/>
              <a:ea typeface="+mn-ea"/>
              <a:cs typeface="+mn-cs"/>
            </a:endParaRPr>
          </a:p>
        </p:txBody>
      </p:sp>
      <p:sp>
        <p:nvSpPr>
          <p:cNvPr id="7" name="Rettangolo 6">
            <a:extLst>
              <a:ext uri="{FF2B5EF4-FFF2-40B4-BE49-F238E27FC236}">
                <a16:creationId xmlns:a16="http://schemas.microsoft.com/office/drawing/2014/main" id="{7FA97E5F-9964-4EC1-AD67-A8C5BFEDC8F0}"/>
              </a:ext>
            </a:extLst>
          </p:cNvPr>
          <p:cNvSpPr/>
          <p:nvPr/>
        </p:nvSpPr>
        <p:spPr>
          <a:xfrm>
            <a:off x="251091" y="2156088"/>
            <a:ext cx="6190138" cy="3170099"/>
          </a:xfrm>
          <a:prstGeom prst="rect">
            <a:avLst/>
          </a:prstGeom>
        </p:spPr>
        <p:txBody>
          <a:bodyPr wrap="square">
            <a:spAutoFit/>
          </a:bodyPr>
          <a:lstStyle/>
          <a:p>
            <a:pPr algn="ctr"/>
            <a:r>
              <a:rPr lang="it-IT" sz="4000" dirty="0">
                <a:solidFill>
                  <a:srgbClr val="C00000"/>
                </a:solidFill>
              </a:rPr>
              <a:t>APPLICANDO CON PRECISIONE UNO STRATO DI OLIO ANTIRUGGINE (RPO) SULLA SUPERFICIE DEL TUBO/PROFILO IN LINEA</a:t>
            </a:r>
          </a:p>
        </p:txBody>
      </p:sp>
      <p:pic>
        <p:nvPicPr>
          <p:cNvPr id="5" name="Immagine 4">
            <a:extLst>
              <a:ext uri="{FF2B5EF4-FFF2-40B4-BE49-F238E27FC236}">
                <a16:creationId xmlns:a16="http://schemas.microsoft.com/office/drawing/2014/main" id="{5861B35D-0219-A8F8-227C-D411D62D8D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9745" y="115000"/>
            <a:ext cx="4971000" cy="6627999"/>
          </a:xfrm>
          <a:prstGeom prst="rect">
            <a:avLst/>
          </a:prstGeom>
          <a:ln w="38100" cap="sq">
            <a:noFill/>
            <a:prstDash val="solid"/>
            <a:miter lim="800000"/>
          </a:ln>
          <a:effectLst/>
        </p:spPr>
      </p:pic>
      <p:pic>
        <p:nvPicPr>
          <p:cNvPr id="6" name="Immagine 5">
            <a:extLst>
              <a:ext uri="{FF2B5EF4-FFF2-40B4-BE49-F238E27FC236}">
                <a16:creationId xmlns:a16="http://schemas.microsoft.com/office/drawing/2014/main" id="{222E42D0-C8AC-4916-0549-4081F41BB4AD}"/>
              </a:ext>
            </a:extLst>
          </p:cNvPr>
          <p:cNvPicPr>
            <a:picLocks noChangeAspect="1"/>
          </p:cNvPicPr>
          <p:nvPr/>
        </p:nvPicPr>
        <p:blipFill rotWithShape="1">
          <a:blip r:embed="rId3">
            <a:extLst>
              <a:ext uri="{28A0092B-C50C-407E-A947-70E740481C1C}">
                <a14:useLocalDpi xmlns:a14="http://schemas.microsoft.com/office/drawing/2010/main" val="0"/>
              </a:ext>
            </a:extLst>
          </a:blip>
          <a:srcRect l="18061" t="15074" r="20212" b="27914"/>
          <a:stretch/>
        </p:blipFill>
        <p:spPr>
          <a:xfrm>
            <a:off x="-28595" y="122195"/>
            <a:ext cx="1598432" cy="1476296"/>
          </a:xfrm>
          <a:prstGeom prst="rect">
            <a:avLst/>
          </a:prstGeom>
        </p:spPr>
      </p:pic>
    </p:spTree>
    <p:extLst>
      <p:ext uri="{BB962C8B-B14F-4D97-AF65-F5344CB8AC3E}">
        <p14:creationId xmlns:p14="http://schemas.microsoft.com/office/powerpoint/2010/main" val="669132472"/>
      </p:ext>
    </p:extLst>
  </p:cSld>
  <p:clrMapOvr>
    <a:masterClrMapping/>
  </p:clrMapOvr>
  <p:transition spd="slow">
    <p:split orient="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ADAC91C-F900-DA9C-BAA0-3755BE1A0677}"/>
              </a:ext>
            </a:extLst>
          </p:cNvPr>
          <p:cNvSpPr>
            <a:spLocks noGrp="1"/>
          </p:cNvSpPr>
          <p:nvPr>
            <p:ph idx="1"/>
          </p:nvPr>
        </p:nvSpPr>
        <p:spPr>
          <a:xfrm>
            <a:off x="182879" y="1665751"/>
            <a:ext cx="10725266" cy="5271910"/>
          </a:xfrm>
        </p:spPr>
        <p:txBody>
          <a:bodyPr>
            <a:normAutofit/>
          </a:bodyPr>
          <a:lstStyle/>
          <a:p>
            <a:pPr>
              <a:lnSpc>
                <a:spcPct val="100000"/>
              </a:lnSpc>
            </a:pPr>
            <a:r>
              <a:rPr lang="it-IT" dirty="0">
                <a:solidFill>
                  <a:srgbClr val="C00000"/>
                </a:solidFill>
                <a:latin typeface="Nasa" panose="020B0500000000000000" pitchFamily="34" charset="0"/>
              </a:rPr>
              <a:t>IMPERMEABILE</a:t>
            </a:r>
            <a:r>
              <a:rPr lang="it-IT" sz="2800" dirty="0">
                <a:latin typeface="Nasalization Rg" panose="020B0604020202020204" pitchFamily="34" charset="0"/>
              </a:rPr>
              <a:t> </a:t>
            </a:r>
          </a:p>
          <a:p>
            <a:pPr marL="0" indent="0">
              <a:lnSpc>
                <a:spcPct val="100000"/>
              </a:lnSpc>
              <a:buNone/>
            </a:pPr>
            <a:r>
              <a:rPr lang="en-US" sz="2200" b="1" dirty="0">
                <a:latin typeface="Nasalization Rg" panose="020B0604020202020204" pitchFamily="34" charset="0"/>
                <a:cs typeface="Calibri" panose="020F0502020204030204" pitchFamily="34" charset="0"/>
              </a:rPr>
              <a:t>Elevate </a:t>
            </a:r>
            <a:r>
              <a:rPr lang="en-US" sz="2200" b="1" dirty="0" err="1">
                <a:latin typeface="Nasalization Rg" panose="020B0604020202020204" pitchFamily="34" charset="0"/>
                <a:cs typeface="Calibri" panose="020F0502020204030204" pitchFamily="34" charset="0"/>
              </a:rPr>
              <a:t>proprietà</a:t>
            </a:r>
            <a:r>
              <a:rPr lang="en-US" sz="2200" b="1" dirty="0">
                <a:latin typeface="Nasalization Rg" panose="020B0604020202020204" pitchFamily="34" charset="0"/>
                <a:cs typeface="Calibri" panose="020F0502020204030204" pitchFamily="34" charset="0"/>
              </a:rPr>
              <a:t> </a:t>
            </a:r>
            <a:r>
              <a:rPr lang="en-US" sz="2200" b="1" dirty="0" err="1">
                <a:latin typeface="Nasalization Rg" panose="020B0604020202020204" pitchFamily="34" charset="0"/>
                <a:cs typeface="Calibri" panose="020F0502020204030204" pitchFamily="34" charset="0"/>
              </a:rPr>
              <a:t>idrorepellenti</a:t>
            </a:r>
            <a:r>
              <a:rPr lang="en-US" sz="2200" b="1" dirty="0">
                <a:latin typeface="Nasalization Rg" panose="020B0604020202020204" pitchFamily="34" charset="0"/>
                <a:cs typeface="Calibri" panose="020F0502020204030204" pitchFamily="34" charset="0"/>
              </a:rPr>
              <a:t> </a:t>
            </a:r>
            <a:endParaRPr lang="it-IT" sz="2200" b="1" dirty="0">
              <a:latin typeface="Nasalization Rg" panose="020B0604020202020204" pitchFamily="34" charset="0"/>
              <a:cs typeface="Calibri" panose="020F0502020204030204" pitchFamily="34" charset="0"/>
            </a:endParaRPr>
          </a:p>
          <a:p>
            <a:pPr>
              <a:lnSpc>
                <a:spcPct val="100000"/>
              </a:lnSpc>
            </a:pPr>
            <a:r>
              <a:rPr lang="it-IT" dirty="0">
                <a:solidFill>
                  <a:srgbClr val="C00000"/>
                </a:solidFill>
                <a:latin typeface="Nasa" panose="020B0500000000000000" pitchFamily="34" charset="0"/>
              </a:rPr>
              <a:t>ASPETTO PULITO </a:t>
            </a:r>
          </a:p>
          <a:p>
            <a:pPr marL="0" indent="0">
              <a:lnSpc>
                <a:spcPct val="100000"/>
              </a:lnSpc>
              <a:buNone/>
            </a:pPr>
            <a:r>
              <a:rPr lang="it-IT" sz="2200" b="1" dirty="0">
                <a:latin typeface="Nasalization Rg" panose="020B0604020202020204" pitchFamily="34" charset="0"/>
                <a:cs typeface="Calibri" panose="020F0502020204030204" pitchFamily="34" charset="0"/>
              </a:rPr>
              <a:t>Copertura completa delle macchie tipiche dovute alla sporcizia della materia prima e dell'emulsione</a:t>
            </a:r>
            <a:r>
              <a:rPr lang="en-US" sz="2200" b="1" dirty="0">
                <a:latin typeface="Nasalization Rg" panose="020B0604020202020204" pitchFamily="34" charset="0"/>
                <a:cs typeface="Calibri" panose="020F0502020204030204" pitchFamily="34" charset="0"/>
              </a:rPr>
              <a:t> </a:t>
            </a:r>
            <a:endParaRPr lang="it-IT" sz="2200" b="1" dirty="0">
              <a:latin typeface="Nasalization Rg" panose="020B0604020202020204" pitchFamily="34" charset="0"/>
              <a:cs typeface="Calibri" panose="020F0502020204030204" pitchFamily="34" charset="0"/>
            </a:endParaRPr>
          </a:p>
          <a:p>
            <a:pPr>
              <a:lnSpc>
                <a:spcPct val="100000"/>
              </a:lnSpc>
            </a:pPr>
            <a:r>
              <a:rPr lang="it-IT" dirty="0">
                <a:solidFill>
                  <a:srgbClr val="C00000"/>
                </a:solidFill>
                <a:latin typeface="Nasa" panose="020B0500000000000000" pitchFamily="34" charset="0"/>
              </a:rPr>
              <a:t>SPECIALE PER LO ZINCATO</a:t>
            </a:r>
          </a:p>
          <a:p>
            <a:pPr marL="0" indent="0">
              <a:lnSpc>
                <a:spcPct val="100000"/>
              </a:lnSpc>
              <a:buNone/>
            </a:pPr>
            <a:r>
              <a:rPr lang="it-IT" sz="2200" b="1" dirty="0">
                <a:latin typeface="Nasalization Rg" panose="020B0604020202020204" pitchFamily="34" charset="0"/>
                <a:cs typeface="Calibri" panose="020F0502020204030204" pitchFamily="34" charset="0"/>
              </a:rPr>
              <a:t>Perfetto per l'acciaio zincato, in quanto elimina la ruggine bianca ed elimina la necessità di distanziatori tra i tubi/profili durante il raggruppamento/imballaggio.</a:t>
            </a:r>
          </a:p>
          <a:p>
            <a:pPr>
              <a:lnSpc>
                <a:spcPct val="100000"/>
              </a:lnSpc>
            </a:pPr>
            <a:r>
              <a:rPr lang="it-IT" dirty="0">
                <a:solidFill>
                  <a:srgbClr val="C00000"/>
                </a:solidFill>
                <a:latin typeface="Nasa" panose="020B0500000000000000" pitchFamily="34" charset="0"/>
              </a:rPr>
              <a:t>PROTEZIONE DURANTE LO STOCCAGGIO A LUNGO TERMINE </a:t>
            </a:r>
          </a:p>
          <a:p>
            <a:pPr marL="0" indent="0">
              <a:lnSpc>
                <a:spcPct val="100000"/>
              </a:lnSpc>
              <a:buNone/>
            </a:pPr>
            <a:r>
              <a:rPr lang="it-IT" sz="2200" b="1" dirty="0">
                <a:latin typeface="Nasalization Rg" panose="020B0604020202020204" pitchFamily="34" charset="0"/>
                <a:cs typeface="Calibri" panose="020F0502020204030204" pitchFamily="34" charset="0"/>
              </a:rPr>
              <a:t>Protegge tubi e profilati dagli influssi atmosferici durante lunghi periodi di stoccaggio e trasporto (fino a 1 anno) con soli 4 g/m2</a:t>
            </a:r>
            <a:endParaRPr lang="it-IT" sz="2800" dirty="0">
              <a:latin typeface="Nasalization Rg" panose="020B0604020202020204" pitchFamily="34" charset="0"/>
            </a:endParaRPr>
          </a:p>
          <a:p>
            <a:endParaRPr lang="it-IT" sz="2800" dirty="0">
              <a:latin typeface="Nasalization Rg" panose="020B0604020202020204" pitchFamily="34" charset="0"/>
            </a:endParaRPr>
          </a:p>
          <a:p>
            <a:endParaRPr lang="it-IT" dirty="0"/>
          </a:p>
        </p:txBody>
      </p:sp>
      <p:pic>
        <p:nvPicPr>
          <p:cNvPr id="5" name="Immagine 4">
            <a:extLst>
              <a:ext uri="{FF2B5EF4-FFF2-40B4-BE49-F238E27FC236}">
                <a16:creationId xmlns:a16="http://schemas.microsoft.com/office/drawing/2014/main" id="{9891F6FD-07B0-DD8B-2F6A-570D23EA3B03}"/>
              </a:ext>
            </a:extLst>
          </p:cNvPr>
          <p:cNvPicPr>
            <a:picLocks noChangeAspect="1"/>
          </p:cNvPicPr>
          <p:nvPr/>
        </p:nvPicPr>
        <p:blipFill rotWithShape="1">
          <a:blip r:embed="rId2">
            <a:extLst>
              <a:ext uri="{28A0092B-C50C-407E-A947-70E740481C1C}">
                <a14:useLocalDpi xmlns:a14="http://schemas.microsoft.com/office/drawing/2010/main" val="0"/>
              </a:ext>
            </a:extLst>
          </a:blip>
          <a:srcRect l="18061" t="15074" r="20212" b="27914"/>
          <a:stretch/>
        </p:blipFill>
        <p:spPr>
          <a:xfrm>
            <a:off x="0" y="109793"/>
            <a:ext cx="1598432" cy="1476296"/>
          </a:xfrm>
          <a:prstGeom prst="rect">
            <a:avLst/>
          </a:prstGeom>
        </p:spPr>
      </p:pic>
      <p:sp>
        <p:nvSpPr>
          <p:cNvPr id="8" name="Titolo 1">
            <a:extLst>
              <a:ext uri="{FF2B5EF4-FFF2-40B4-BE49-F238E27FC236}">
                <a16:creationId xmlns:a16="http://schemas.microsoft.com/office/drawing/2014/main" id="{4D4D176E-C474-535C-7D10-F981347C67F1}"/>
              </a:ext>
            </a:extLst>
          </p:cNvPr>
          <p:cNvSpPr txBox="1">
            <a:spLocks/>
          </p:cNvSpPr>
          <p:nvPr/>
        </p:nvSpPr>
        <p:spPr>
          <a:xfrm>
            <a:off x="1762297" y="309481"/>
            <a:ext cx="8237140" cy="93761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it-IT" dirty="0">
                <a:solidFill>
                  <a:srgbClr val="C00000"/>
                </a:solidFill>
                <a:latin typeface="Nasa" panose="020B0500000000000000" pitchFamily="34" charset="0"/>
              </a:rPr>
              <a:t>DI 3 PROTEX</a:t>
            </a:r>
          </a:p>
        </p:txBody>
      </p:sp>
      <p:pic>
        <p:nvPicPr>
          <p:cNvPr id="9" name="Immagine 8" descr="Immagine che contiene diverso&#10;&#10;Descrizione generata automaticamente">
            <a:extLst>
              <a:ext uri="{FF2B5EF4-FFF2-40B4-BE49-F238E27FC236}">
                <a16:creationId xmlns:a16="http://schemas.microsoft.com/office/drawing/2014/main" id="{864F7C39-B6CD-A12C-3826-795A8BB3AB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059" t="17062" r="15083" b="6928"/>
          <a:stretch/>
        </p:blipFill>
        <p:spPr>
          <a:xfrm>
            <a:off x="6327602" y="109793"/>
            <a:ext cx="4480560" cy="3200400"/>
          </a:xfrm>
          <a:prstGeom prst="rect">
            <a:avLst/>
          </a:prstGeom>
          <a:ln>
            <a:solidFill>
              <a:schemeClr val="bg1"/>
            </a:solidFill>
          </a:ln>
          <a:effectLst>
            <a:softEdge rad="635000"/>
          </a:effectLst>
        </p:spPr>
      </p:pic>
      <p:pic>
        <p:nvPicPr>
          <p:cNvPr id="4" name="Immagine 3" descr="Immagine che contiene tazza, interni, serbatoio, vicino&#10;&#10;Descrizione generata automaticamente">
            <a:extLst>
              <a:ext uri="{FF2B5EF4-FFF2-40B4-BE49-F238E27FC236}">
                <a16:creationId xmlns:a16="http://schemas.microsoft.com/office/drawing/2014/main" id="{ECB726B0-FB48-A681-7965-42B25595EE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52834" y="4171262"/>
            <a:ext cx="1356287" cy="2576945"/>
          </a:xfrm>
          <a:prstGeom prst="rect">
            <a:avLst/>
          </a:prstGeom>
        </p:spPr>
      </p:pic>
    </p:spTree>
    <p:extLst>
      <p:ext uri="{BB962C8B-B14F-4D97-AF65-F5344CB8AC3E}">
        <p14:creationId xmlns:p14="http://schemas.microsoft.com/office/powerpoint/2010/main" val="2932454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612950-A8FF-A50C-CF8E-77DDC020A632}"/>
              </a:ext>
            </a:extLst>
          </p:cNvPr>
          <p:cNvSpPr>
            <a:spLocks noGrp="1"/>
          </p:cNvSpPr>
          <p:nvPr>
            <p:ph type="title"/>
          </p:nvPr>
        </p:nvSpPr>
        <p:spPr>
          <a:xfrm>
            <a:off x="836812" y="79952"/>
            <a:ext cx="10515600" cy="1011093"/>
          </a:xfrm>
        </p:spPr>
        <p:txBody>
          <a:bodyPr/>
          <a:lstStyle/>
          <a:p>
            <a:pPr algn="ctr"/>
            <a:r>
              <a:rPr lang="it-IT" dirty="0">
                <a:solidFill>
                  <a:srgbClr val="C00000"/>
                </a:solidFill>
                <a:latin typeface="Nasa" panose="020B0500000000000000" pitchFamily="34" charset="0"/>
              </a:rPr>
              <a:t>TEST IN LABORATORIO</a:t>
            </a:r>
            <a:endParaRPr lang="it-IT" dirty="0"/>
          </a:p>
        </p:txBody>
      </p:sp>
      <p:pic>
        <p:nvPicPr>
          <p:cNvPr id="5" name="Segnaposto contenuto 4">
            <a:extLst>
              <a:ext uri="{FF2B5EF4-FFF2-40B4-BE49-F238E27FC236}">
                <a16:creationId xmlns:a16="http://schemas.microsoft.com/office/drawing/2014/main" id="{7B4DEC98-0428-0A41-1E75-07EEFDF0435F}"/>
              </a:ext>
            </a:extLst>
          </p:cNvPr>
          <p:cNvPicPr>
            <a:picLocks noGrp="1" noChangeAspect="1"/>
          </p:cNvPicPr>
          <p:nvPr>
            <p:ph idx="1"/>
          </p:nvPr>
        </p:nvPicPr>
        <p:blipFill>
          <a:blip r:embed="rId2"/>
          <a:stretch>
            <a:fillRect/>
          </a:stretch>
        </p:blipFill>
        <p:spPr>
          <a:xfrm>
            <a:off x="836812" y="1451517"/>
            <a:ext cx="3343012" cy="2135813"/>
          </a:xfrm>
          <a:prstGeom prst="rect">
            <a:avLst/>
          </a:prstGeom>
        </p:spPr>
      </p:pic>
      <p:sp>
        <p:nvSpPr>
          <p:cNvPr id="6" name="CasellaDiTesto 5">
            <a:extLst>
              <a:ext uri="{FF2B5EF4-FFF2-40B4-BE49-F238E27FC236}">
                <a16:creationId xmlns:a16="http://schemas.microsoft.com/office/drawing/2014/main" id="{0E734C57-DCB9-0806-2B20-C78E6DE29D6A}"/>
              </a:ext>
            </a:extLst>
          </p:cNvPr>
          <p:cNvSpPr txBox="1"/>
          <p:nvPr/>
        </p:nvSpPr>
        <p:spPr>
          <a:xfrm>
            <a:off x="576069" y="3564125"/>
            <a:ext cx="3864497" cy="369332"/>
          </a:xfrm>
          <a:prstGeom prst="rect">
            <a:avLst/>
          </a:prstGeom>
          <a:noFill/>
        </p:spPr>
        <p:txBody>
          <a:bodyPr wrap="square" rtlCol="0">
            <a:spAutoFit/>
          </a:bodyPr>
          <a:lstStyle/>
          <a:p>
            <a:r>
              <a:rPr lang="en-US" dirty="0"/>
              <a:t>Humidity cabinet Q-Panel. </a:t>
            </a:r>
            <a:r>
              <a:rPr lang="en-US" dirty="0">
                <a:highlight>
                  <a:srgbClr val="FFFF00"/>
                </a:highlight>
              </a:rPr>
              <a:t>Dopo 160 h</a:t>
            </a:r>
            <a:endParaRPr lang="it-IT" dirty="0">
              <a:highlight>
                <a:srgbClr val="FFFF00"/>
              </a:highlight>
            </a:endParaRPr>
          </a:p>
        </p:txBody>
      </p:sp>
      <p:sp>
        <p:nvSpPr>
          <p:cNvPr id="7" name="CasellaDiTesto 6">
            <a:extLst>
              <a:ext uri="{FF2B5EF4-FFF2-40B4-BE49-F238E27FC236}">
                <a16:creationId xmlns:a16="http://schemas.microsoft.com/office/drawing/2014/main" id="{33DAE146-DBE1-E199-DD62-99187992BD63}"/>
              </a:ext>
            </a:extLst>
          </p:cNvPr>
          <p:cNvSpPr txBox="1"/>
          <p:nvPr/>
        </p:nvSpPr>
        <p:spPr>
          <a:xfrm>
            <a:off x="836812" y="1007582"/>
            <a:ext cx="3343012" cy="369332"/>
          </a:xfrm>
          <a:prstGeom prst="rect">
            <a:avLst/>
          </a:prstGeom>
          <a:noFill/>
        </p:spPr>
        <p:txBody>
          <a:bodyPr wrap="square" rtlCol="0">
            <a:spAutoFit/>
          </a:bodyPr>
          <a:lstStyle/>
          <a:p>
            <a:pPr algn="ctr"/>
            <a:r>
              <a:rPr lang="it-IT" b="1" dirty="0"/>
              <a:t>Major Brand</a:t>
            </a:r>
          </a:p>
        </p:txBody>
      </p:sp>
      <p:pic>
        <p:nvPicPr>
          <p:cNvPr id="17" name="Immagine 16">
            <a:extLst>
              <a:ext uri="{FF2B5EF4-FFF2-40B4-BE49-F238E27FC236}">
                <a16:creationId xmlns:a16="http://schemas.microsoft.com/office/drawing/2014/main" id="{98FFF1C7-1590-C922-0524-B20AF1E37EE0}"/>
              </a:ext>
            </a:extLst>
          </p:cNvPr>
          <p:cNvPicPr>
            <a:picLocks/>
          </p:cNvPicPr>
          <p:nvPr/>
        </p:nvPicPr>
        <p:blipFill>
          <a:blip r:embed="rId3"/>
          <a:stretch>
            <a:fillRect/>
          </a:stretch>
        </p:blipFill>
        <p:spPr>
          <a:xfrm>
            <a:off x="836812" y="3939956"/>
            <a:ext cx="3344400" cy="2134800"/>
          </a:xfrm>
          <a:prstGeom prst="rect">
            <a:avLst/>
          </a:prstGeom>
        </p:spPr>
      </p:pic>
      <p:sp>
        <p:nvSpPr>
          <p:cNvPr id="18" name="CasellaDiTesto 17">
            <a:extLst>
              <a:ext uri="{FF2B5EF4-FFF2-40B4-BE49-F238E27FC236}">
                <a16:creationId xmlns:a16="http://schemas.microsoft.com/office/drawing/2014/main" id="{22575C8F-13D2-D460-5695-C3E8294BC497}"/>
              </a:ext>
            </a:extLst>
          </p:cNvPr>
          <p:cNvSpPr txBox="1"/>
          <p:nvPr/>
        </p:nvSpPr>
        <p:spPr>
          <a:xfrm>
            <a:off x="626578" y="6057639"/>
            <a:ext cx="3763477" cy="369332"/>
          </a:xfrm>
          <a:prstGeom prst="rect">
            <a:avLst/>
          </a:prstGeom>
          <a:noFill/>
        </p:spPr>
        <p:txBody>
          <a:bodyPr wrap="square" rtlCol="0">
            <a:spAutoFit/>
          </a:bodyPr>
          <a:lstStyle/>
          <a:p>
            <a:r>
              <a:rPr lang="en-US" dirty="0"/>
              <a:t>Salt spray cabinet Q-Panel. </a:t>
            </a:r>
            <a:r>
              <a:rPr lang="en-US" dirty="0">
                <a:highlight>
                  <a:srgbClr val="FFFF00"/>
                </a:highlight>
              </a:rPr>
              <a:t>Dopo 96 h</a:t>
            </a:r>
            <a:endParaRPr lang="it-IT" dirty="0">
              <a:highlight>
                <a:srgbClr val="FFFF00"/>
              </a:highlight>
            </a:endParaRPr>
          </a:p>
        </p:txBody>
      </p:sp>
      <p:pic>
        <p:nvPicPr>
          <p:cNvPr id="20" name="Immagine 19">
            <a:extLst>
              <a:ext uri="{FF2B5EF4-FFF2-40B4-BE49-F238E27FC236}">
                <a16:creationId xmlns:a16="http://schemas.microsoft.com/office/drawing/2014/main" id="{2ACDC709-CCFC-BBAF-0724-F9FFE11A8057}"/>
              </a:ext>
            </a:extLst>
          </p:cNvPr>
          <p:cNvPicPr>
            <a:picLocks noChangeAspect="1"/>
          </p:cNvPicPr>
          <p:nvPr/>
        </p:nvPicPr>
        <p:blipFill>
          <a:blip r:embed="rId4"/>
          <a:stretch>
            <a:fillRect/>
          </a:stretch>
        </p:blipFill>
        <p:spPr>
          <a:xfrm>
            <a:off x="7350715" y="1452530"/>
            <a:ext cx="3645389" cy="2134800"/>
          </a:xfrm>
          <a:prstGeom prst="rect">
            <a:avLst/>
          </a:prstGeom>
        </p:spPr>
      </p:pic>
      <p:sp>
        <p:nvSpPr>
          <p:cNvPr id="21" name="CasellaDiTesto 20">
            <a:extLst>
              <a:ext uri="{FF2B5EF4-FFF2-40B4-BE49-F238E27FC236}">
                <a16:creationId xmlns:a16="http://schemas.microsoft.com/office/drawing/2014/main" id="{87E050D3-747A-8C73-114D-EEF3320F0882}"/>
              </a:ext>
            </a:extLst>
          </p:cNvPr>
          <p:cNvSpPr txBox="1"/>
          <p:nvPr/>
        </p:nvSpPr>
        <p:spPr>
          <a:xfrm>
            <a:off x="7250545" y="3587330"/>
            <a:ext cx="4941455" cy="369332"/>
          </a:xfrm>
          <a:prstGeom prst="rect">
            <a:avLst/>
          </a:prstGeom>
          <a:noFill/>
        </p:spPr>
        <p:txBody>
          <a:bodyPr wrap="square" rtlCol="0">
            <a:spAutoFit/>
          </a:bodyPr>
          <a:lstStyle/>
          <a:p>
            <a:r>
              <a:rPr lang="en-US" dirty="0"/>
              <a:t>Humidity cabinet Q-Panel. </a:t>
            </a:r>
            <a:r>
              <a:rPr lang="en-US" dirty="0">
                <a:highlight>
                  <a:srgbClr val="FFFF00"/>
                </a:highlight>
              </a:rPr>
              <a:t>Dopo 480 h</a:t>
            </a:r>
            <a:endParaRPr lang="it-IT" dirty="0">
              <a:highlight>
                <a:srgbClr val="FFFF00"/>
              </a:highlight>
            </a:endParaRPr>
          </a:p>
        </p:txBody>
      </p:sp>
      <p:sp>
        <p:nvSpPr>
          <p:cNvPr id="22" name="CasellaDiTesto 21">
            <a:extLst>
              <a:ext uri="{FF2B5EF4-FFF2-40B4-BE49-F238E27FC236}">
                <a16:creationId xmlns:a16="http://schemas.microsoft.com/office/drawing/2014/main" id="{46FC5090-3381-38B0-8C0D-760BB5F9E052}"/>
              </a:ext>
            </a:extLst>
          </p:cNvPr>
          <p:cNvSpPr txBox="1"/>
          <p:nvPr/>
        </p:nvSpPr>
        <p:spPr>
          <a:xfrm>
            <a:off x="7350715" y="1007582"/>
            <a:ext cx="3343012" cy="369332"/>
          </a:xfrm>
          <a:prstGeom prst="rect">
            <a:avLst/>
          </a:prstGeom>
          <a:noFill/>
        </p:spPr>
        <p:txBody>
          <a:bodyPr wrap="square" rtlCol="0">
            <a:spAutoFit/>
          </a:bodyPr>
          <a:lstStyle/>
          <a:p>
            <a:pPr algn="ctr"/>
            <a:r>
              <a:rPr lang="it-IT" b="1" dirty="0"/>
              <a:t>DI 3-PROTEX</a:t>
            </a:r>
          </a:p>
        </p:txBody>
      </p:sp>
      <p:pic>
        <p:nvPicPr>
          <p:cNvPr id="24" name="Immagine 23">
            <a:extLst>
              <a:ext uri="{FF2B5EF4-FFF2-40B4-BE49-F238E27FC236}">
                <a16:creationId xmlns:a16="http://schemas.microsoft.com/office/drawing/2014/main" id="{BD4A1576-D13B-3757-C055-F896D1955D6C}"/>
              </a:ext>
            </a:extLst>
          </p:cNvPr>
          <p:cNvPicPr>
            <a:picLocks noChangeAspect="1"/>
          </p:cNvPicPr>
          <p:nvPr/>
        </p:nvPicPr>
        <p:blipFill>
          <a:blip r:embed="rId5"/>
          <a:stretch>
            <a:fillRect/>
          </a:stretch>
        </p:blipFill>
        <p:spPr>
          <a:xfrm>
            <a:off x="7350715" y="3948815"/>
            <a:ext cx="3763477" cy="2134800"/>
          </a:xfrm>
          <a:prstGeom prst="rect">
            <a:avLst/>
          </a:prstGeom>
        </p:spPr>
      </p:pic>
      <p:sp>
        <p:nvSpPr>
          <p:cNvPr id="25" name="CasellaDiTesto 24">
            <a:extLst>
              <a:ext uri="{FF2B5EF4-FFF2-40B4-BE49-F238E27FC236}">
                <a16:creationId xmlns:a16="http://schemas.microsoft.com/office/drawing/2014/main" id="{1E4226A9-9CD5-31AF-9BD3-F6DFEE7A3530}"/>
              </a:ext>
            </a:extLst>
          </p:cNvPr>
          <p:cNvSpPr txBox="1"/>
          <p:nvPr/>
        </p:nvSpPr>
        <p:spPr>
          <a:xfrm>
            <a:off x="7273628" y="6091462"/>
            <a:ext cx="3917649" cy="369332"/>
          </a:xfrm>
          <a:prstGeom prst="rect">
            <a:avLst/>
          </a:prstGeom>
          <a:noFill/>
        </p:spPr>
        <p:txBody>
          <a:bodyPr wrap="square" rtlCol="0">
            <a:spAutoFit/>
          </a:bodyPr>
          <a:lstStyle/>
          <a:p>
            <a:r>
              <a:rPr lang="en-US" dirty="0"/>
              <a:t>Salt spray cabinet Q-Panel. </a:t>
            </a:r>
            <a:r>
              <a:rPr lang="en-US" dirty="0">
                <a:highlight>
                  <a:srgbClr val="FFFF00"/>
                </a:highlight>
              </a:rPr>
              <a:t>Dopo 264 h</a:t>
            </a:r>
            <a:endParaRPr lang="it-IT" dirty="0">
              <a:highlight>
                <a:srgbClr val="FFFF00"/>
              </a:highlight>
            </a:endParaRPr>
          </a:p>
        </p:txBody>
      </p:sp>
      <p:graphicFrame>
        <p:nvGraphicFramePr>
          <p:cNvPr id="8" name="Grafico 7">
            <a:extLst>
              <a:ext uri="{FF2B5EF4-FFF2-40B4-BE49-F238E27FC236}">
                <a16:creationId xmlns:a16="http://schemas.microsoft.com/office/drawing/2014/main" id="{D61D0073-A105-7EDC-09AF-8407AA847204}"/>
              </a:ext>
            </a:extLst>
          </p:cNvPr>
          <p:cNvGraphicFramePr/>
          <p:nvPr/>
        </p:nvGraphicFramePr>
        <p:xfrm>
          <a:off x="4597542" y="959348"/>
          <a:ext cx="2335455" cy="297410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Grafico 8">
            <a:extLst>
              <a:ext uri="{FF2B5EF4-FFF2-40B4-BE49-F238E27FC236}">
                <a16:creationId xmlns:a16="http://schemas.microsoft.com/office/drawing/2014/main" id="{DA7DBAE5-44AE-7DD7-763C-BFF9345BDF62}"/>
              </a:ext>
            </a:extLst>
          </p:cNvPr>
          <p:cNvGraphicFramePr/>
          <p:nvPr/>
        </p:nvGraphicFramePr>
        <p:xfrm>
          <a:off x="4597542" y="3803939"/>
          <a:ext cx="2335455" cy="2974109"/>
        </p:xfrm>
        <a:graphic>
          <a:graphicData uri="http://schemas.openxmlformats.org/drawingml/2006/chart">
            <c:chart xmlns:c="http://schemas.openxmlformats.org/drawingml/2006/chart" xmlns:r="http://schemas.openxmlformats.org/officeDocument/2006/relationships" r:id="rId7"/>
          </a:graphicData>
        </a:graphic>
      </p:graphicFrame>
      <p:pic>
        <p:nvPicPr>
          <p:cNvPr id="3" name="Immagine 2">
            <a:extLst>
              <a:ext uri="{FF2B5EF4-FFF2-40B4-BE49-F238E27FC236}">
                <a16:creationId xmlns:a16="http://schemas.microsoft.com/office/drawing/2014/main" id="{3DC7A919-E965-9F5F-ABCF-CACF2E1F8CD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2222304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C6F7D6-0325-840D-5028-4B58D96806FF}"/>
              </a:ext>
            </a:extLst>
          </p:cNvPr>
          <p:cNvSpPr>
            <a:spLocks noGrp="1"/>
          </p:cNvSpPr>
          <p:nvPr>
            <p:ph type="title"/>
          </p:nvPr>
        </p:nvSpPr>
        <p:spPr>
          <a:xfrm>
            <a:off x="737753" y="365125"/>
            <a:ext cx="6209145" cy="1325563"/>
          </a:xfrm>
        </p:spPr>
        <p:txBody>
          <a:bodyPr/>
          <a:lstStyle/>
          <a:p>
            <a:pPr algn="ctr"/>
            <a:r>
              <a:rPr lang="it-IT" dirty="0">
                <a:solidFill>
                  <a:srgbClr val="C00000"/>
                </a:solidFill>
                <a:latin typeface="Nasa"/>
              </a:rPr>
              <a:t>PROTEGGERE IN MANIERA INTELLIGENTE</a:t>
            </a:r>
          </a:p>
        </p:txBody>
      </p:sp>
      <p:sp>
        <p:nvSpPr>
          <p:cNvPr id="4" name="CasellaDiTesto 3">
            <a:extLst>
              <a:ext uri="{FF2B5EF4-FFF2-40B4-BE49-F238E27FC236}">
                <a16:creationId xmlns:a16="http://schemas.microsoft.com/office/drawing/2014/main" id="{D2496823-ECAA-E5E7-1C0B-E1158DD7C6AF}"/>
              </a:ext>
            </a:extLst>
          </p:cNvPr>
          <p:cNvSpPr txBox="1"/>
          <p:nvPr/>
        </p:nvSpPr>
        <p:spPr>
          <a:xfrm>
            <a:off x="637306" y="2198688"/>
            <a:ext cx="6410037" cy="3416320"/>
          </a:xfrm>
          <a:prstGeom prst="rect">
            <a:avLst/>
          </a:prstGeom>
          <a:noFill/>
        </p:spPr>
        <p:txBody>
          <a:bodyPr wrap="square" rtlCol="0">
            <a:spAutoFit/>
          </a:bodyPr>
          <a:lstStyle/>
          <a:p>
            <a:pPr>
              <a:buNone/>
            </a:pPr>
            <a:r>
              <a:rPr lang="it-IT" sz="2400" b="1" dirty="0"/>
              <a:t>Perché non basta “mettere l’olio”?</a:t>
            </a:r>
            <a:br>
              <a:rPr lang="it-IT" sz="2400" dirty="0"/>
            </a:br>
            <a:r>
              <a:rPr lang="it-IT" sz="2400" dirty="0"/>
              <a:t>✔️ I test confermano l’efficacia del protettivo</a:t>
            </a:r>
            <a:br>
              <a:rPr lang="it-IT" sz="2400" dirty="0"/>
            </a:br>
            <a:r>
              <a:rPr lang="it-IT" sz="2400" dirty="0"/>
              <a:t>❌ Ma senza un’applicazione controllata si rischiano:</a:t>
            </a:r>
          </a:p>
          <a:p>
            <a:pPr>
              <a:buFont typeface="Arial" panose="020B0604020202020204" pitchFamily="34" charset="0"/>
              <a:buChar char="•"/>
            </a:pPr>
            <a:r>
              <a:rPr lang="it-IT" sz="2400" b="1" dirty="0"/>
              <a:t>Sprechi e consumi elevati</a:t>
            </a:r>
            <a:endParaRPr lang="it-IT" sz="2400" dirty="0"/>
          </a:p>
          <a:p>
            <a:pPr>
              <a:buFont typeface="Arial" panose="020B0604020202020204" pitchFamily="34" charset="0"/>
              <a:buChar char="•"/>
            </a:pPr>
            <a:r>
              <a:rPr lang="it-IT" sz="2400" b="1" dirty="0"/>
              <a:t>Copertura irregolare</a:t>
            </a:r>
            <a:endParaRPr lang="it-IT" sz="2400" dirty="0"/>
          </a:p>
          <a:p>
            <a:pPr>
              <a:buFont typeface="Arial" panose="020B0604020202020204" pitchFamily="34" charset="0"/>
              <a:buChar char="•"/>
            </a:pPr>
            <a:r>
              <a:rPr lang="it-IT" sz="2400" b="1" dirty="0"/>
              <a:t>Zone scoperte e non protette</a:t>
            </a:r>
            <a:endParaRPr lang="it-IT" sz="2400" dirty="0"/>
          </a:p>
          <a:p>
            <a:pPr>
              <a:buNone/>
            </a:pPr>
            <a:r>
              <a:rPr lang="it-IT" sz="2400" dirty="0"/>
              <a:t>👉 </a:t>
            </a:r>
            <a:r>
              <a:rPr lang="it-IT" sz="2400" b="1" dirty="0"/>
              <a:t>La differenza la fa il controllo intelligente dell’applicazione</a:t>
            </a:r>
            <a:r>
              <a:rPr lang="it-IT" b="1" dirty="0"/>
              <a:t>.</a:t>
            </a:r>
            <a:endParaRPr lang="it-IT" dirty="0"/>
          </a:p>
        </p:txBody>
      </p:sp>
      <p:pic>
        <p:nvPicPr>
          <p:cNvPr id="7" name="Immagine 6" descr="Immagine che contiene motosega, strumento, macchina&#10;&#10;Il contenuto generato dall'IA potrebbe non essere corretto.">
            <a:extLst>
              <a:ext uri="{FF2B5EF4-FFF2-40B4-BE49-F238E27FC236}">
                <a16:creationId xmlns:a16="http://schemas.microsoft.com/office/drawing/2014/main" id="{5A215D0B-79E4-3635-B92B-9208BD282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3187" y="608762"/>
            <a:ext cx="3619067" cy="5504556"/>
          </a:xfrm>
          <a:prstGeom prst="rect">
            <a:avLst/>
          </a:prstGeom>
        </p:spPr>
      </p:pic>
      <p:pic>
        <p:nvPicPr>
          <p:cNvPr id="3" name="Immagine 2">
            <a:extLst>
              <a:ext uri="{FF2B5EF4-FFF2-40B4-BE49-F238E27FC236}">
                <a16:creationId xmlns:a16="http://schemas.microsoft.com/office/drawing/2014/main" id="{72277A4E-9630-8FA8-46F5-2712444C7E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2983864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itolo 1"/>
          <p:cNvSpPr>
            <a:spLocks noGrp="1"/>
          </p:cNvSpPr>
          <p:nvPr>
            <p:ph type="ctrTitle"/>
          </p:nvPr>
        </p:nvSpPr>
        <p:spPr>
          <a:xfrm>
            <a:off x="1871335" y="491270"/>
            <a:ext cx="3914296" cy="738146"/>
          </a:xfrm>
          <a:noFill/>
        </p:spPr>
        <p:txBody>
          <a:bodyPr>
            <a:noAutofit/>
          </a:bodyPr>
          <a:lstStyle/>
          <a:p>
            <a:r>
              <a:rPr lang="en-US" sz="4400" dirty="0">
                <a:solidFill>
                  <a:srgbClr val="C00000"/>
                </a:solidFill>
                <a:latin typeface="Nasa"/>
              </a:rPr>
              <a:t>COME FARE?</a:t>
            </a:r>
            <a:endParaRPr lang="it-IT" sz="4400" dirty="0">
              <a:solidFill>
                <a:srgbClr val="C00000"/>
              </a:solidFill>
              <a:latin typeface="Nasa"/>
            </a:endParaRPr>
          </a:p>
        </p:txBody>
      </p:sp>
      <p:sp>
        <p:nvSpPr>
          <p:cNvPr id="7" name="Rettangolo 6">
            <a:extLst>
              <a:ext uri="{FF2B5EF4-FFF2-40B4-BE49-F238E27FC236}">
                <a16:creationId xmlns:a16="http://schemas.microsoft.com/office/drawing/2014/main" id="{7FA97E5F-9964-4EC1-AD67-A8C5BFEDC8F0}"/>
              </a:ext>
            </a:extLst>
          </p:cNvPr>
          <p:cNvSpPr/>
          <p:nvPr/>
        </p:nvSpPr>
        <p:spPr>
          <a:xfrm>
            <a:off x="245910" y="1885580"/>
            <a:ext cx="6557607" cy="3170099"/>
          </a:xfrm>
          <a:prstGeom prst="rect">
            <a:avLst/>
          </a:prstGeom>
        </p:spPr>
        <p:txBody>
          <a:bodyPr wrap="square">
            <a:spAutoFit/>
          </a:bodyPr>
          <a:lstStyle/>
          <a:p>
            <a:pPr algn="ctr"/>
            <a:r>
              <a:rPr lang="it-IT" sz="4000" dirty="0">
                <a:solidFill>
                  <a:srgbClr val="C00000"/>
                </a:solidFill>
              </a:rPr>
              <a:t>APPLICANDO COSTANTEMENTE LA STESSA QUANTITÀ DI OLIO (g/m²) IN PROPORZIONE ALLA VELOCITÀ DELLA LINEA</a:t>
            </a:r>
          </a:p>
        </p:txBody>
      </p:sp>
      <p:pic>
        <p:nvPicPr>
          <p:cNvPr id="8" name="Immagine 7">
            <a:extLst>
              <a:ext uri="{FF2B5EF4-FFF2-40B4-BE49-F238E27FC236}">
                <a16:creationId xmlns:a16="http://schemas.microsoft.com/office/drawing/2014/main" id="{8DA41CAE-1128-41D5-AEEE-FFD1676FB1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9745" y="115000"/>
            <a:ext cx="4971000" cy="6627999"/>
          </a:xfrm>
          <a:prstGeom prst="rect">
            <a:avLst/>
          </a:prstGeom>
          <a:ln w="38100" cap="sq">
            <a:noFill/>
            <a:prstDash val="solid"/>
            <a:miter lim="800000"/>
          </a:ln>
          <a:effectLst/>
        </p:spPr>
      </p:pic>
      <p:pic>
        <p:nvPicPr>
          <p:cNvPr id="2" name="Immagine 1">
            <a:extLst>
              <a:ext uri="{FF2B5EF4-FFF2-40B4-BE49-F238E27FC236}">
                <a16:creationId xmlns:a16="http://schemas.microsoft.com/office/drawing/2014/main" id="{5E1FF72D-9BE4-702E-CC92-7697DCC34C9D}"/>
              </a:ext>
            </a:extLst>
          </p:cNvPr>
          <p:cNvPicPr>
            <a:picLocks noChangeAspect="1"/>
          </p:cNvPicPr>
          <p:nvPr/>
        </p:nvPicPr>
        <p:blipFill rotWithShape="1">
          <a:blip r:embed="rId3">
            <a:extLst>
              <a:ext uri="{28A0092B-C50C-407E-A947-70E740481C1C}">
                <a14:useLocalDpi xmlns:a14="http://schemas.microsoft.com/office/drawing/2010/main" val="0"/>
              </a:ext>
            </a:extLst>
          </a:blip>
          <a:srcRect l="18061" t="15074" r="20212" b="27914"/>
          <a:stretch/>
        </p:blipFill>
        <p:spPr>
          <a:xfrm>
            <a:off x="-28595" y="122195"/>
            <a:ext cx="1598432" cy="1476296"/>
          </a:xfrm>
          <a:prstGeom prst="rect">
            <a:avLst/>
          </a:prstGeom>
        </p:spPr>
      </p:pic>
    </p:spTree>
    <p:extLst>
      <p:ext uri="{BB962C8B-B14F-4D97-AF65-F5344CB8AC3E}">
        <p14:creationId xmlns:p14="http://schemas.microsoft.com/office/powerpoint/2010/main" val="4294064549"/>
      </p:ext>
    </p:extLst>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mappa&#10;&#10;Descrizione generata automaticamente">
            <a:extLst>
              <a:ext uri="{FF2B5EF4-FFF2-40B4-BE49-F238E27FC236}">
                <a16:creationId xmlns:a16="http://schemas.microsoft.com/office/drawing/2014/main" id="{E4F916A9-A760-4614-9343-06A1B5D6AFA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00"/>
          <a:stretch/>
        </p:blipFill>
        <p:spPr>
          <a:xfrm>
            <a:off x="1010325" y="234278"/>
            <a:ext cx="10171349" cy="3893450"/>
          </a:xfrm>
          <a:prstGeom prst="rect">
            <a:avLst/>
          </a:prstGeom>
          <a:effectLst>
            <a:softEdge rad="127000"/>
          </a:effectLst>
        </p:spPr>
      </p:pic>
      <p:sp>
        <p:nvSpPr>
          <p:cNvPr id="2" name="Titolo 1">
            <a:extLst>
              <a:ext uri="{FF2B5EF4-FFF2-40B4-BE49-F238E27FC236}">
                <a16:creationId xmlns:a16="http://schemas.microsoft.com/office/drawing/2014/main" id="{AC87FD7E-13E6-4B63-9E44-B4032B13ADEC}"/>
              </a:ext>
            </a:extLst>
          </p:cNvPr>
          <p:cNvSpPr>
            <a:spLocks noGrp="1"/>
          </p:cNvSpPr>
          <p:nvPr>
            <p:ph type="title"/>
          </p:nvPr>
        </p:nvSpPr>
        <p:spPr>
          <a:xfrm>
            <a:off x="119336" y="5085184"/>
            <a:ext cx="3047668" cy="1368152"/>
          </a:xfrm>
        </p:spPr>
        <p:txBody>
          <a:bodyPr>
            <a:noAutofit/>
          </a:bodyPr>
          <a:lstStyle/>
          <a:p>
            <a:r>
              <a:rPr lang="it-IT" sz="4000" b="1" i="1" dirty="0">
                <a:solidFill>
                  <a:srgbClr val="C00000"/>
                </a:solidFill>
                <a:latin typeface="Nasa" panose="020B0500000000000000" pitchFamily="34" charset="0"/>
              </a:rPr>
              <a:t>PRESENZA NEL MONDO</a:t>
            </a:r>
          </a:p>
        </p:txBody>
      </p:sp>
      <p:sp>
        <p:nvSpPr>
          <p:cNvPr id="8" name="Segnaposto contenuto 7">
            <a:extLst>
              <a:ext uri="{FF2B5EF4-FFF2-40B4-BE49-F238E27FC236}">
                <a16:creationId xmlns:a16="http://schemas.microsoft.com/office/drawing/2014/main" id="{E4E1396F-9094-4D29-B958-C62CE0592238}"/>
              </a:ext>
            </a:extLst>
          </p:cNvPr>
          <p:cNvSpPr>
            <a:spLocks noGrp="1"/>
          </p:cNvSpPr>
          <p:nvPr>
            <p:ph idx="1"/>
          </p:nvPr>
        </p:nvSpPr>
        <p:spPr>
          <a:xfrm>
            <a:off x="3330482" y="4780983"/>
            <a:ext cx="8688288" cy="1898719"/>
          </a:xfrm>
        </p:spPr>
        <p:txBody>
          <a:bodyPr anchor="ctr">
            <a:noAutofit/>
          </a:bodyPr>
          <a:lstStyle/>
          <a:p>
            <a:pPr marL="0" indent="0">
              <a:buNone/>
            </a:pPr>
            <a:r>
              <a:rPr lang="it-IT" sz="2200" dirty="0">
                <a:latin typeface="Arial Narrow" panose="020B0606020202030204" pitchFamily="34" charset="0"/>
              </a:rPr>
              <a:t>DieTronic vanta una lunga serie di collaborazioni con aziende e rinomate in Italia, in Europa e nel mondo.</a:t>
            </a:r>
          </a:p>
          <a:p>
            <a:pPr marL="0" indent="0">
              <a:buNone/>
            </a:pPr>
            <a:r>
              <a:rPr lang="it-IT" sz="2200" dirty="0">
                <a:latin typeface="Arial Narrow" panose="020B0606020202030204" pitchFamily="34" charset="0"/>
              </a:rPr>
              <a:t>La nostra rete di distribuzione offre supporto al cliente a partire dalla consulenza all'assistenza e manutenzione, anche attraverso modalità remota.</a:t>
            </a:r>
            <a:endParaRPr lang="it-IT" sz="2200" dirty="0">
              <a:solidFill>
                <a:srgbClr val="000000"/>
              </a:solidFill>
              <a:latin typeface="Arial Narrow" panose="020B0606020202030204" pitchFamily="34" charset="0"/>
            </a:endParaRPr>
          </a:p>
        </p:txBody>
      </p:sp>
      <p:sp>
        <p:nvSpPr>
          <p:cNvPr id="6" name="Segnaposto contenuto 2">
            <a:extLst>
              <a:ext uri="{FF2B5EF4-FFF2-40B4-BE49-F238E27FC236}">
                <a16:creationId xmlns:a16="http://schemas.microsoft.com/office/drawing/2014/main" id="{870E29CE-6560-4B49-A7BA-3540F1345F3F}"/>
              </a:ext>
            </a:extLst>
          </p:cNvPr>
          <p:cNvSpPr txBox="1">
            <a:spLocks/>
          </p:cNvSpPr>
          <p:nvPr/>
        </p:nvSpPr>
        <p:spPr>
          <a:xfrm>
            <a:off x="623392" y="4127728"/>
            <a:ext cx="11017224"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600"/>
              </a:spcAft>
              <a:buNone/>
            </a:pPr>
            <a:r>
              <a:rPr lang="it-IT" sz="1600" i="1" dirty="0">
                <a:latin typeface="Arial Narrow" panose="020B0606020202030204" pitchFamily="34" charset="0"/>
              </a:rPr>
              <a:t>La rete di distributori e agenti Dietronic</a:t>
            </a:r>
          </a:p>
        </p:txBody>
      </p:sp>
      <p:pic>
        <p:nvPicPr>
          <p:cNvPr id="3" name="Immagine 2">
            <a:extLst>
              <a:ext uri="{FF2B5EF4-FFF2-40B4-BE49-F238E27FC236}">
                <a16:creationId xmlns:a16="http://schemas.microsoft.com/office/drawing/2014/main" id="{5CDC5730-4AAA-83A6-9751-24F1166FE3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251495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56">
            <a:extLst>
              <a:ext uri="{FF2B5EF4-FFF2-40B4-BE49-F238E27FC236}">
                <a16:creationId xmlns:a16="http://schemas.microsoft.com/office/drawing/2014/main" id="{D052D0E8-5725-42F1-BA8A-2E793289AB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6693455" cy="1511306"/>
          </a:xfrm>
          <a:custGeom>
            <a:avLst/>
            <a:gdLst>
              <a:gd name="connsiteX0" fmla="*/ 2147981 w 6693455"/>
              <a:gd name="connsiteY0" fmla="*/ 0 h 1511306"/>
              <a:gd name="connsiteX1" fmla="*/ 6693455 w 6693455"/>
              <a:gd name="connsiteY1" fmla="*/ 0 h 1511306"/>
              <a:gd name="connsiteX2" fmla="*/ 5995838 w 6693455"/>
              <a:gd name="connsiteY2" fmla="*/ 1511301 h 1511306"/>
              <a:gd name="connsiteX3" fmla="*/ 2147982 w 6693455"/>
              <a:gd name="connsiteY3" fmla="*/ 1511301 h 1511306"/>
              <a:gd name="connsiteX4" fmla="*/ 2147982 w 6693455"/>
              <a:gd name="connsiteY4" fmla="*/ 1511304 h 1511306"/>
              <a:gd name="connsiteX5" fmla="*/ 680261 w 6693455"/>
              <a:gd name="connsiteY5" fmla="*/ 1511304 h 1511306"/>
              <a:gd name="connsiteX6" fmla="*/ 680261 w 6693455"/>
              <a:gd name="connsiteY6" fmla="*/ 1511306 h 1511306"/>
              <a:gd name="connsiteX7" fmla="*/ 0 w 6693455"/>
              <a:gd name="connsiteY7" fmla="*/ 1511306 h 1511306"/>
              <a:gd name="connsiteX8" fmla="*/ 0 w 6693455"/>
              <a:gd name="connsiteY8" fmla="*/ 2 h 1511306"/>
              <a:gd name="connsiteX9" fmla="*/ 680261 w 6693455"/>
              <a:gd name="connsiteY9" fmla="*/ 2 h 1511306"/>
              <a:gd name="connsiteX10" fmla="*/ 680261 w 6693455"/>
              <a:gd name="connsiteY10" fmla="*/ 2544 h 1511306"/>
              <a:gd name="connsiteX11" fmla="*/ 2147981 w 6693455"/>
              <a:gd name="connsiteY11" fmla="*/ 2544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3455" h="1511306">
                <a:moveTo>
                  <a:pt x="2147981" y="0"/>
                </a:moveTo>
                <a:lnTo>
                  <a:pt x="6693455" y="0"/>
                </a:lnTo>
                <a:lnTo>
                  <a:pt x="5995838" y="1511301"/>
                </a:lnTo>
                <a:lnTo>
                  <a:pt x="2147982" y="1511301"/>
                </a:lnTo>
                <a:lnTo>
                  <a:pt x="2147982" y="1511304"/>
                </a:lnTo>
                <a:lnTo>
                  <a:pt x="680261" y="1511304"/>
                </a:lnTo>
                <a:lnTo>
                  <a:pt x="680261" y="1511306"/>
                </a:lnTo>
                <a:lnTo>
                  <a:pt x="0" y="1511306"/>
                </a:lnTo>
                <a:lnTo>
                  <a:pt x="0" y="2"/>
                </a:lnTo>
                <a:lnTo>
                  <a:pt x="680261" y="2"/>
                </a:lnTo>
                <a:lnTo>
                  <a:pt x="680261" y="2544"/>
                </a:lnTo>
                <a:lnTo>
                  <a:pt x="2147981" y="254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85000"/>
                </a:prstClr>
              </a:solidFill>
              <a:effectLst/>
              <a:uLnTx/>
              <a:uFillTx/>
              <a:latin typeface="Calibri" panose="020F0502020204030204"/>
              <a:ea typeface="+mn-ea"/>
              <a:cs typeface="+mn-cs"/>
            </a:endParaRPr>
          </a:p>
        </p:txBody>
      </p:sp>
      <p:sp>
        <p:nvSpPr>
          <p:cNvPr id="10" name="Titolo 1">
            <a:extLst>
              <a:ext uri="{FF2B5EF4-FFF2-40B4-BE49-F238E27FC236}">
                <a16:creationId xmlns:a16="http://schemas.microsoft.com/office/drawing/2014/main" id="{56A1671C-48CD-46E5-8840-B98DABD4E02F}"/>
              </a:ext>
            </a:extLst>
          </p:cNvPr>
          <p:cNvSpPr>
            <a:spLocks noGrp="1"/>
          </p:cNvSpPr>
          <p:nvPr>
            <p:ph type="ctrTitle"/>
          </p:nvPr>
        </p:nvSpPr>
        <p:spPr>
          <a:xfrm>
            <a:off x="20665" y="167272"/>
            <a:ext cx="6368996" cy="1243638"/>
          </a:xfrm>
        </p:spPr>
        <p:txBody>
          <a:bodyPr vert="horz" lIns="91440" tIns="45720" rIns="91440" bIns="45720" rtlCol="0" anchor="ctr">
            <a:noAutofit/>
          </a:bodyPr>
          <a:lstStyle/>
          <a:p>
            <a:pPr eaLnBrk="0" fontAlgn="base" hangingPunct="0">
              <a:spcAft>
                <a:spcPct val="0"/>
              </a:spcAft>
              <a:defRPr/>
            </a:pPr>
            <a:r>
              <a:rPr lang="en-US" altLang="it-IT" sz="4000" dirty="0">
                <a:solidFill>
                  <a:srgbClr val="C00000"/>
                </a:solidFill>
                <a:latin typeface="Nasa" panose="020B0500000000000000" pitchFamily="34" charset="0"/>
                <a:ea typeface="+mn-ea"/>
                <a:cs typeface="+mn-cs"/>
              </a:rPr>
              <a:t>SUPPORTO TECNICO LOCALE IN TUTTO IL MONDO</a:t>
            </a:r>
          </a:p>
        </p:txBody>
      </p:sp>
      <p:sp>
        <p:nvSpPr>
          <p:cNvPr id="59" name="Freeform: Shape 58">
            <a:extLst>
              <a:ext uri="{FF2B5EF4-FFF2-40B4-BE49-F238E27FC236}">
                <a16:creationId xmlns:a16="http://schemas.microsoft.com/office/drawing/2014/main" id="{31C81BFC-A665-4DFF-AFE8-B85ACB3E04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5931454" cy="5166360"/>
          </a:xfrm>
          <a:custGeom>
            <a:avLst/>
            <a:gdLst>
              <a:gd name="connsiteX0" fmla="*/ 0 w 5931454"/>
              <a:gd name="connsiteY0" fmla="*/ 0 h 5166360"/>
              <a:gd name="connsiteX1" fmla="*/ 5931454 w 5931454"/>
              <a:gd name="connsiteY1" fmla="*/ 0 h 5166360"/>
              <a:gd name="connsiteX2" fmla="*/ 3537575 w 5931454"/>
              <a:gd name="connsiteY2" fmla="*/ 5166360 h 5166360"/>
              <a:gd name="connsiteX3" fmla="*/ 0 w 5931454"/>
              <a:gd name="connsiteY3" fmla="*/ 5166360 h 5166360"/>
            </a:gdLst>
            <a:ahLst/>
            <a:cxnLst>
              <a:cxn ang="0">
                <a:pos x="connsiteX0" y="connsiteY0"/>
              </a:cxn>
              <a:cxn ang="0">
                <a:pos x="connsiteX1" y="connsiteY1"/>
              </a:cxn>
              <a:cxn ang="0">
                <a:pos x="connsiteX2" y="connsiteY2"/>
              </a:cxn>
              <a:cxn ang="0">
                <a:pos x="connsiteX3" y="connsiteY3"/>
              </a:cxn>
            </a:cxnLst>
            <a:rect l="l" t="t" r="r" b="b"/>
            <a:pathLst>
              <a:path w="5931454" h="5166360">
                <a:moveTo>
                  <a:pt x="0" y="0"/>
                </a:moveTo>
                <a:lnTo>
                  <a:pt x="5931454" y="0"/>
                </a:lnTo>
                <a:lnTo>
                  <a:pt x="3537575" y="5166360"/>
                </a:lnTo>
                <a:lnTo>
                  <a:pt x="0" y="5166360"/>
                </a:lnTo>
                <a:close/>
              </a:path>
            </a:pathLst>
          </a:cu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ttangolo 4"/>
          <p:cNvSpPr/>
          <p:nvPr/>
        </p:nvSpPr>
        <p:spPr>
          <a:xfrm>
            <a:off x="52923" y="1952785"/>
            <a:ext cx="3399334" cy="5185945"/>
          </a:xfrm>
          <a:prstGeom prst="rect">
            <a:avLst/>
          </a:prstGeom>
        </p:spPr>
        <p:txBody>
          <a:bodyPr vert="horz" lIns="91440" tIns="45720" rIns="91440" bIns="45720" rtlCol="0" anchor="ctr">
            <a:normAutofit/>
          </a:bodyPr>
          <a:lstStyle/>
          <a:p>
            <a:pPr marL="0" marR="0" lvl="0" indent="0" algn="l" defTabSz="914400" rtl="0" eaLnBrk="1" fontAlgn="base" latinLnBrk="0" hangingPunct="1">
              <a:lnSpc>
                <a:spcPct val="90000"/>
              </a:lnSpc>
              <a:spcBef>
                <a:spcPct val="0"/>
              </a:spcBef>
              <a:spcAft>
                <a:spcPts val="600"/>
              </a:spcAft>
              <a:buClrTx/>
              <a:buSzTx/>
              <a:buFontTx/>
              <a:buNone/>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Il nostro staff è disponibile in tutto il mondo per:</a:t>
            </a:r>
          </a:p>
          <a:p>
            <a:pPr marL="34290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altLang="it-IT" sz="24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Supporto Tecnico </a:t>
            </a:r>
          </a:p>
          <a:p>
            <a:pPr marL="34290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Programmi di Manutenzione Programmata </a:t>
            </a:r>
            <a:r>
              <a:rPr kumimoji="0" lang="en-US" altLang="it-IT" sz="24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PMP</a:t>
            </a:r>
          </a:p>
          <a:p>
            <a:pPr marL="34290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altLang="it-IT" sz="24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A</a:t>
            </a:r>
            <a:r>
              <a:rPr kumimoji="0" lang="en-US" altLang="it-IT" sz="2400" b="1" i="0" u="none" strike="noStrike" kern="1200" cap="none" spc="0" normalizeH="0" baseline="0" noProof="0" dirty="0" err="1">
                <a:ln>
                  <a:noFill/>
                </a:ln>
                <a:solidFill>
                  <a:srgbClr val="FFFFFF"/>
                </a:solidFill>
                <a:effectLst/>
                <a:uLnTx/>
                <a:uFillTx/>
                <a:latin typeface="Arial Narrow" panose="020B0606020202030204" pitchFamily="34" charset="0"/>
                <a:ea typeface="+mn-ea"/>
                <a:cs typeface="+mn-cs"/>
              </a:rPr>
              <a:t>ssistenza</a:t>
            </a:r>
            <a:r>
              <a:rPr kumimoji="0" lang="en-US" altLang="it-IT" sz="24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 remota </a:t>
            </a: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(h24)</a:t>
            </a:r>
          </a:p>
          <a:p>
            <a:pPr marL="34290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Fornitura </a:t>
            </a:r>
            <a:r>
              <a:rPr kumimoji="0" lang="en-US" altLang="it-IT" sz="24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ricambi</a:t>
            </a: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 sempre disponibili da:</a:t>
            </a:r>
          </a:p>
          <a:p>
            <a:pPr marL="457200" marR="0" lvl="0" indent="-342900" algn="l" defTabSz="914400" rtl="0" eaLnBrk="1" fontAlgn="base" latinLnBrk="0" hangingPunct="1">
              <a:lnSpc>
                <a:spcPct val="90000"/>
              </a:lnSpc>
              <a:spcBef>
                <a:spcPct val="0"/>
              </a:spcBef>
              <a:spcAft>
                <a:spcPts val="600"/>
              </a:spcAft>
              <a:buClrTx/>
              <a:buSzTx/>
              <a:buFont typeface="Wingdings" panose="05000000000000000000" pitchFamily="2" charset="2"/>
              <a:buChar char="ü"/>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Italia</a:t>
            </a:r>
          </a:p>
          <a:p>
            <a:pPr marL="457200" marR="0" lvl="0" indent="-342900" algn="l" defTabSz="914400" rtl="0" eaLnBrk="1" fontAlgn="base" latinLnBrk="0" hangingPunct="1">
              <a:lnSpc>
                <a:spcPct val="90000"/>
              </a:lnSpc>
              <a:spcBef>
                <a:spcPct val="0"/>
              </a:spcBef>
              <a:spcAft>
                <a:spcPts val="600"/>
              </a:spcAft>
              <a:buClrTx/>
              <a:buSzTx/>
              <a:buFont typeface="Wingdings" panose="05000000000000000000" pitchFamily="2" charset="2"/>
              <a:buChar char="ü"/>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Stati Uniti</a:t>
            </a:r>
          </a:p>
          <a:p>
            <a:pPr marL="457200" marR="0" lvl="0" indent="-342900" algn="l" defTabSz="914400" rtl="0" eaLnBrk="1" fontAlgn="base" latinLnBrk="0" hangingPunct="1">
              <a:lnSpc>
                <a:spcPct val="90000"/>
              </a:lnSpc>
              <a:spcBef>
                <a:spcPct val="0"/>
              </a:spcBef>
              <a:spcAft>
                <a:spcPts val="600"/>
              </a:spcAft>
              <a:buClrTx/>
              <a:buSzTx/>
              <a:buFont typeface="Wingdings" panose="05000000000000000000" pitchFamily="2" charset="2"/>
              <a:buChar char="ü"/>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Cina	</a:t>
            </a:r>
          </a:p>
          <a:p>
            <a:pPr marL="457200" marR="0" lvl="0" indent="-342900" algn="l" defTabSz="914400" rtl="0" eaLnBrk="1" fontAlgn="base" latinLnBrk="0" hangingPunct="1">
              <a:lnSpc>
                <a:spcPct val="90000"/>
              </a:lnSpc>
              <a:spcBef>
                <a:spcPct val="0"/>
              </a:spcBef>
              <a:spcAft>
                <a:spcPts val="600"/>
              </a:spcAft>
              <a:buClrTx/>
              <a:buSzTx/>
              <a:buFont typeface="Wingdings" panose="05000000000000000000" pitchFamily="2" charset="2"/>
              <a:buChar char="ü"/>
              <a:tabLst/>
              <a:defRPr/>
            </a:pPr>
            <a:r>
              <a:rPr kumimoji="0" lang="en-US" altLang="it-IT" sz="2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Brasile</a:t>
            </a:r>
          </a:p>
          <a:p>
            <a:pPr marL="34290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228600" algn="l" defTabSz="914400" rtl="0" eaLnBrk="1" fontAlgn="base" latinLnBrk="0" hangingPunct="1">
              <a:lnSpc>
                <a:spcPct val="90000"/>
              </a:lnSpc>
              <a:spcBef>
                <a:spcPct val="0"/>
              </a:spcBef>
              <a:spcAft>
                <a:spcPts val="600"/>
              </a:spcAft>
              <a:buClrTx/>
              <a:buSzTx/>
              <a:buFont typeface="Arial" panose="020B0604020202020204" pitchFamily="34" charset="0"/>
              <a:buChar char="•"/>
              <a:tabLst/>
              <a:defRPr/>
            </a:pPr>
            <a:endParaRPr kumimoji="0" lang="en-US" altLang="it-IT" sz="2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4" name="Immagine 3" descr="Immagine che contiene testo, mappa&#10;&#10;Descrizione generata automaticamente">
            <a:extLst>
              <a:ext uri="{FF2B5EF4-FFF2-40B4-BE49-F238E27FC236}">
                <a16:creationId xmlns:a16="http://schemas.microsoft.com/office/drawing/2014/main" id="{040824A8-4C72-486B-BB72-7570B9EA78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38" r="1647"/>
          <a:stretch/>
        </p:blipFill>
        <p:spPr>
          <a:xfrm>
            <a:off x="3457763" y="1987866"/>
            <a:ext cx="8734237" cy="4862570"/>
          </a:xfrm>
          <a:custGeom>
            <a:avLst/>
            <a:gdLst/>
            <a:ahLst/>
            <a:cxnLst/>
            <a:rect l="l" t="t" r="r" b="b"/>
            <a:pathLst>
              <a:path w="4636009" h="5032375">
                <a:moveTo>
                  <a:pt x="0" y="0"/>
                </a:moveTo>
                <a:lnTo>
                  <a:pt x="4636009" y="0"/>
                </a:lnTo>
                <a:lnTo>
                  <a:pt x="4636009" y="5032375"/>
                </a:lnTo>
                <a:lnTo>
                  <a:pt x="0" y="5032375"/>
                </a:lnTo>
                <a:close/>
              </a:path>
            </a:pathLst>
          </a:custGeom>
        </p:spPr>
      </p:pic>
      <p:pic>
        <p:nvPicPr>
          <p:cNvPr id="46" name="Picture 2">
            <a:extLst>
              <a:ext uri="{FF2B5EF4-FFF2-40B4-BE49-F238E27FC236}">
                <a16:creationId xmlns:a16="http://schemas.microsoft.com/office/drawing/2014/main" id="{AA1F5360-DAFB-4454-BE6E-F162CD99384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b="19206"/>
          <a:stretch>
            <a:fillRect/>
          </a:stretch>
        </p:blipFill>
        <p:spPr bwMode="auto">
          <a:xfrm>
            <a:off x="10332922" y="1395780"/>
            <a:ext cx="1654477" cy="1114010"/>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magine 11">
            <a:extLst>
              <a:ext uri="{FF2B5EF4-FFF2-40B4-BE49-F238E27FC236}">
                <a16:creationId xmlns:a16="http://schemas.microsoft.com/office/drawing/2014/main" id="{5D7A66E1-39D2-4FA4-BD33-E56F89C1EA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0273" y="1895351"/>
            <a:ext cx="1868205" cy="1322494"/>
          </a:xfrm>
          <a:prstGeom prst="rect">
            <a:avLst/>
          </a:prstGeom>
          <a:effectLst>
            <a:softEdge rad="127000"/>
          </a:effectLst>
        </p:spPr>
      </p:pic>
      <p:pic>
        <p:nvPicPr>
          <p:cNvPr id="48" name="Segnaposto contenuto 4" descr="Immagine che contiene persona, edificio, gruppo, posando&#10;&#10;Descrizione generata automaticamente">
            <a:extLst>
              <a:ext uri="{FF2B5EF4-FFF2-40B4-BE49-F238E27FC236}">
                <a16:creationId xmlns:a16="http://schemas.microsoft.com/office/drawing/2014/main" id="{C323560F-2512-4CC2-AAB2-1828B3354FC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2791"/>
          <a:stretch/>
        </p:blipFill>
        <p:spPr>
          <a:xfrm>
            <a:off x="5629512" y="4751614"/>
            <a:ext cx="1899960" cy="1135492"/>
          </a:xfrm>
          <a:prstGeom prst="rect">
            <a:avLst/>
          </a:prstGeom>
          <a:effectLst>
            <a:softEdge rad="127000"/>
          </a:effectLst>
        </p:spPr>
      </p:pic>
      <p:pic>
        <p:nvPicPr>
          <p:cNvPr id="3" name="Immagine 2" descr="Immagine che contiene persona, gruppo, posando&#10;&#10;Descrizione generata automaticamente">
            <a:extLst>
              <a:ext uri="{FF2B5EF4-FFF2-40B4-BE49-F238E27FC236}">
                <a16:creationId xmlns:a16="http://schemas.microsoft.com/office/drawing/2014/main" id="{36309B08-FDEC-4953-ADDC-06421E99BF8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8474" b="20354"/>
          <a:stretch/>
        </p:blipFill>
        <p:spPr>
          <a:xfrm>
            <a:off x="6389660" y="628704"/>
            <a:ext cx="3668737" cy="1265515"/>
          </a:xfrm>
          <a:prstGeom prst="rect">
            <a:avLst/>
          </a:prstGeom>
          <a:effectLst>
            <a:softEdge rad="63500"/>
          </a:effectLst>
        </p:spPr>
      </p:pic>
      <p:pic>
        <p:nvPicPr>
          <p:cNvPr id="2" name="Immagine 1">
            <a:extLst>
              <a:ext uri="{FF2B5EF4-FFF2-40B4-BE49-F238E27FC236}">
                <a16:creationId xmlns:a16="http://schemas.microsoft.com/office/drawing/2014/main" id="{62F37350-79E1-03EC-A0AB-6E9D4A4752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18213687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8587410" cy="738146"/>
          </a:xfrm>
          <a:noFill/>
        </p:spPr>
        <p:txBody>
          <a:bodyPr>
            <a:noAutofit/>
          </a:bodyPr>
          <a:lstStyle/>
          <a:p>
            <a:r>
              <a:rPr lang="en-US" sz="4400" dirty="0">
                <a:solidFill>
                  <a:srgbClr val="C00000"/>
                </a:solidFill>
                <a:latin typeface="Nasa" panose="020B0500000000000000" pitchFamily="34" charset="0"/>
              </a:rPr>
              <a:t>REFERENCES - Italy</a:t>
            </a:r>
            <a:endParaRPr lang="it-IT" sz="4400" dirty="0">
              <a:solidFill>
                <a:srgbClr val="C00000"/>
              </a:solidFill>
              <a:latin typeface="Nasa" panose="020B0500000000000000" pitchFamily="34" charset="0"/>
            </a:endParaRPr>
          </a:p>
        </p:txBody>
      </p:sp>
      <p:pic>
        <p:nvPicPr>
          <p:cNvPr id="22" name="Picture 5" descr="C:\Users\IVO\Desktop\reference\head_logo.jpg">
            <a:extLst>
              <a:ext uri="{FF2B5EF4-FFF2-40B4-BE49-F238E27FC236}">
                <a16:creationId xmlns:a16="http://schemas.microsoft.com/office/drawing/2014/main" id="{C812A991-4BB8-4456-8F21-C0B951446174}"/>
              </a:ext>
            </a:extLst>
          </p:cNvPr>
          <p:cNvPicPr>
            <a:picLocks noChangeAspect="1" noChangeArrowheads="1"/>
          </p:cNvPicPr>
          <p:nvPr/>
        </p:nvPicPr>
        <p:blipFill>
          <a:blip r:embed="rId2"/>
          <a:srcRect/>
          <a:stretch>
            <a:fillRect/>
          </a:stretch>
        </p:blipFill>
        <p:spPr bwMode="auto">
          <a:xfrm>
            <a:off x="2961271" y="5162697"/>
            <a:ext cx="1387049" cy="1508416"/>
          </a:xfrm>
          <a:prstGeom prst="rect">
            <a:avLst/>
          </a:prstGeom>
          <a:noFill/>
        </p:spPr>
      </p:pic>
      <p:pic>
        <p:nvPicPr>
          <p:cNvPr id="25" name="Picture 10" descr="C:\Users\IVO\Desktop\reference\lrg_ILVA.gif">
            <a:extLst>
              <a:ext uri="{FF2B5EF4-FFF2-40B4-BE49-F238E27FC236}">
                <a16:creationId xmlns:a16="http://schemas.microsoft.com/office/drawing/2014/main" id="{756FF7E8-8D67-43F5-9600-C97394F99EBD}"/>
              </a:ext>
            </a:extLst>
          </p:cNvPr>
          <p:cNvPicPr>
            <a:picLocks noChangeAspect="1" noChangeArrowheads="1"/>
          </p:cNvPicPr>
          <p:nvPr/>
        </p:nvPicPr>
        <p:blipFill>
          <a:blip r:embed="rId3"/>
          <a:srcRect/>
          <a:stretch>
            <a:fillRect/>
          </a:stretch>
        </p:blipFill>
        <p:spPr bwMode="auto">
          <a:xfrm>
            <a:off x="599695" y="5050901"/>
            <a:ext cx="1686802" cy="1686802"/>
          </a:xfrm>
          <a:prstGeom prst="rect">
            <a:avLst/>
          </a:prstGeom>
          <a:noFill/>
        </p:spPr>
      </p:pic>
      <p:pic>
        <p:nvPicPr>
          <p:cNvPr id="28" name="Picture 2" descr="Risultati immagini per oto fives png">
            <a:extLst>
              <a:ext uri="{FF2B5EF4-FFF2-40B4-BE49-F238E27FC236}">
                <a16:creationId xmlns:a16="http://schemas.microsoft.com/office/drawing/2014/main" id="{43097790-CF4A-41CD-B83B-0D696B4471D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107" y="1986542"/>
            <a:ext cx="3079688" cy="1567545"/>
          </a:xfrm>
          <a:prstGeom prst="rect">
            <a:avLst/>
          </a:prstGeom>
          <a:noFill/>
          <a:extLst>
            <a:ext uri="{909E8E84-426E-40DD-AFC4-6F175D3DCCD1}">
              <a14:hiddenFill xmlns:a14="http://schemas.microsoft.com/office/drawing/2010/main">
                <a:solidFill>
                  <a:srgbClr val="FFFFFF"/>
                </a:solidFill>
              </a14:hiddenFill>
            </a:ext>
          </a:extLst>
        </p:spPr>
      </p:pic>
      <p:pic>
        <p:nvPicPr>
          <p:cNvPr id="40" name="Immagine 39">
            <a:extLst>
              <a:ext uri="{FF2B5EF4-FFF2-40B4-BE49-F238E27FC236}">
                <a16:creationId xmlns:a16="http://schemas.microsoft.com/office/drawing/2014/main" id="{2F5B13EA-5092-45F7-9177-EC7347755D76}"/>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4127" r="95079">
                        <a14:foregroundMark x1="4127" y1="49841" x2="4127" y2="47619"/>
                        <a14:foregroundMark x1="92222" y1="56349" x2="95079" y2="48571"/>
                        <a14:foregroundMark x1="95079" y1="48571" x2="95079" y2="48571"/>
                        <a14:backgroundMark x1="6667" y1="21429" x2="96190" y2="35873"/>
                      </a14:backgroundRemoval>
                    </a14:imgEffect>
                  </a14:imgLayer>
                </a14:imgProps>
              </a:ext>
            </a:extLst>
          </a:blip>
          <a:srcRect t="28209" b="30260"/>
          <a:stretch/>
        </p:blipFill>
        <p:spPr>
          <a:xfrm>
            <a:off x="415655" y="3956414"/>
            <a:ext cx="2258036" cy="937776"/>
          </a:xfrm>
          <a:prstGeom prst="rect">
            <a:avLst/>
          </a:prstGeom>
        </p:spPr>
      </p:pic>
      <p:pic>
        <p:nvPicPr>
          <p:cNvPr id="45" name="Picture 24" descr="Risultati immagini per profiltubi">
            <a:extLst>
              <a:ext uri="{FF2B5EF4-FFF2-40B4-BE49-F238E27FC236}">
                <a16:creationId xmlns:a16="http://schemas.microsoft.com/office/drawing/2014/main" id="{A4C86DCC-4435-4EB9-8618-D8D72D7D209B}"/>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9000" r="91500">
                        <a14:foregroundMark x1="9000" y1="45000" x2="9000" y2="37813"/>
                        <a14:foregroundMark x1="17667" y1="35938" x2="17667" y2="45938"/>
                        <a14:foregroundMark x1="24500" y1="37813" x2="24500" y2="44688"/>
                        <a14:foregroundMark x1="33667" y1="35625" x2="33667" y2="48125"/>
                        <a14:foregroundMark x1="40167" y1="35938" x2="40167" y2="48125"/>
                        <a14:foregroundMark x1="44333" y1="36250" x2="44333" y2="44688"/>
                        <a14:foregroundMark x1="50833" y1="35313" x2="50833" y2="37500"/>
                        <a14:foregroundMark x1="51167" y1="49375" x2="51167" y2="40938"/>
                        <a14:foregroundMark x1="55167" y1="35938" x2="55167" y2="43125"/>
                        <a14:foregroundMark x1="61333" y1="44688" x2="61167" y2="37813"/>
                        <a14:foregroundMark x1="63500" y1="41875" x2="63500" y2="36563"/>
                        <a14:foregroundMark x1="70333" y1="45938" x2="70333" y2="39375"/>
                        <a14:foregroundMark x1="91500" y1="64375" x2="91000" y2="44063"/>
                      </a14:backgroundRemoval>
                    </a14:imgEffect>
                  </a14:imgLayer>
                </a14:imgProps>
              </a:ext>
              <a:ext uri="{28A0092B-C50C-407E-A947-70E740481C1C}">
                <a14:useLocalDpi xmlns:a14="http://schemas.microsoft.com/office/drawing/2010/main" val="0"/>
              </a:ext>
            </a:extLst>
          </a:blip>
          <a:srcRect/>
          <a:stretch>
            <a:fillRect/>
          </a:stretch>
        </p:blipFill>
        <p:spPr bwMode="auto">
          <a:xfrm>
            <a:off x="4844473" y="5426174"/>
            <a:ext cx="3180770" cy="1696411"/>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15">
            <a:extLst>
              <a:ext uri="{FF2B5EF4-FFF2-40B4-BE49-F238E27FC236}">
                <a16:creationId xmlns:a16="http://schemas.microsoft.com/office/drawing/2014/main" id="{4B08DEA3-0BA8-41D4-A07C-FE3652CAC73D}"/>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974" b="94408" l="4762" r="94898">
                        <a14:foregroundMark x1="10544" y1="11184" x2="10544" y2="11184"/>
                        <a14:foregroundMark x1="18367" y1="5592" x2="18367" y2="5592"/>
                        <a14:foregroundMark x1="6122" y1="16118" x2="6122" y2="16118"/>
                        <a14:foregroundMark x1="38435" y1="7566" x2="38435" y2="7566"/>
                        <a14:foregroundMark x1="38776" y1="4934" x2="38776" y2="4934"/>
                        <a14:foregroundMark x1="43878" y1="1974" x2="43878" y2="1974"/>
                        <a14:foregroundMark x1="30952" y1="34868" x2="30952" y2="34868"/>
                        <a14:foregroundMark x1="28231" y1="29605" x2="28231" y2="29605"/>
                        <a14:foregroundMark x1="27211" y1="32237" x2="27211" y2="32237"/>
                        <a14:foregroundMark x1="20748" y1="54934" x2="20748" y2="54934"/>
                        <a14:foregroundMark x1="11565" y1="68092" x2="11565" y2="68092"/>
                        <a14:foregroundMark x1="94898" y1="56908" x2="94218" y2="57895"/>
                        <a14:foregroundMark x1="92517" y1="58882" x2="92517" y2="58882"/>
                        <a14:foregroundMark x1="68367" y1="90789" x2="68367" y2="90789"/>
                        <a14:foregroundMark x1="68367" y1="94408" x2="68367" y2="94408"/>
                        <a14:foregroundMark x1="66327" y1="94408" x2="66327" y2="94408"/>
                        <a14:foregroundMark x1="39456" y1="39145" x2="42517" y2="41118"/>
                        <a14:foregroundMark x1="35714" y1="35855" x2="35714" y2="35855"/>
                        <a14:foregroundMark x1="53401" y1="84868" x2="53401" y2="84868"/>
                        <a14:foregroundMark x1="55782" y1="87171" x2="55782" y2="87171"/>
                        <a14:foregroundMark x1="61565" y1="90132" x2="61565" y2="90132"/>
                        <a14:foregroundMark x1="62245" y1="54934" x2="62245" y2="54934"/>
                        <a14:foregroundMark x1="59524" y1="53289" x2="59524" y2="53289"/>
                        <a14:foregroundMark x1="51701" y1="51645" x2="51701" y2="51645"/>
                        <a14:foregroundMark x1="50680" y1="52303" x2="50680" y2="52303"/>
                        <a14:backgroundMark x1="42857" y1="46053" x2="42857" y2="46053"/>
                        <a14:backgroundMark x1="64626" y1="65461" x2="64626" y2="65461"/>
                        <a14:backgroundMark x1="65986" y1="67763" x2="65986" y2="67763"/>
                        <a14:backgroundMark x1="71769" y1="67105" x2="71769" y2="67105"/>
                        <a14:backgroundMark x1="88435" y1="75658" x2="88435" y2="75658"/>
                        <a14:backgroundMark x1="85374" y1="62500" x2="85374" y2="62500"/>
                        <a14:backgroundMark x1="57143" y1="90789" x2="57143" y2="90789"/>
                        <a14:backgroundMark x1="53741" y1="17434" x2="53741" y2="17434"/>
                        <a14:backgroundMark x1="30272" y1="31908" x2="30272" y2="31908"/>
                        <a14:backgroundMark x1="84014" y1="61184" x2="84014" y2="61184"/>
                        <a14:backgroundMark x1="57143" y1="52961" x2="57143" y2="52961"/>
                      </a14:backgroundRemoval>
                    </a14:imgEffect>
                  </a14:imgLayer>
                </a14:imgProps>
              </a:ext>
            </a:extLst>
          </a:blip>
          <a:stretch>
            <a:fillRect/>
          </a:stretch>
        </p:blipFill>
        <p:spPr>
          <a:xfrm>
            <a:off x="6788782" y="406381"/>
            <a:ext cx="5329256" cy="5510524"/>
          </a:xfrm>
          <a:prstGeom prst="rect">
            <a:avLst/>
          </a:prstGeom>
        </p:spPr>
      </p:pic>
      <p:pic>
        <p:nvPicPr>
          <p:cNvPr id="18" name="Immagine 17">
            <a:extLst>
              <a:ext uri="{FF2B5EF4-FFF2-40B4-BE49-F238E27FC236}">
                <a16:creationId xmlns:a16="http://schemas.microsoft.com/office/drawing/2014/main" id="{DB112955-EB84-4F27-ABB8-9F091F3DD0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53231" y="1986542"/>
            <a:ext cx="1841818" cy="1696411"/>
          </a:xfrm>
          <a:prstGeom prst="rect">
            <a:avLst/>
          </a:prstGeom>
        </p:spPr>
      </p:pic>
      <p:pic>
        <p:nvPicPr>
          <p:cNvPr id="51" name="Immagine 50">
            <a:extLst>
              <a:ext uri="{FF2B5EF4-FFF2-40B4-BE49-F238E27FC236}">
                <a16:creationId xmlns:a16="http://schemas.microsoft.com/office/drawing/2014/main" id="{C5B821D1-C075-4F0A-8BD3-0E75FAF016DB}"/>
              </a:ext>
            </a:extLst>
          </p:cNvPr>
          <p:cNvPicPr>
            <a:picLocks noChangeAspect="1"/>
          </p:cNvPicPr>
          <p:nvPr/>
        </p:nvPicPr>
        <p:blipFill rotWithShape="1">
          <a:blip r:embed="rId12">
            <a:extLst>
              <a:ext uri="{28A0092B-C50C-407E-A947-70E740481C1C}">
                <a14:useLocalDpi xmlns:a14="http://schemas.microsoft.com/office/drawing/2010/main" val="0"/>
              </a:ext>
            </a:extLst>
          </a:blip>
          <a:srcRect t="34946" b="37474"/>
          <a:stretch/>
        </p:blipFill>
        <p:spPr>
          <a:xfrm>
            <a:off x="391320" y="838323"/>
            <a:ext cx="6000595" cy="829790"/>
          </a:xfrm>
          <a:prstGeom prst="rect">
            <a:avLst/>
          </a:prstGeom>
        </p:spPr>
      </p:pic>
      <p:pic>
        <p:nvPicPr>
          <p:cNvPr id="52" name="Immagine 51">
            <a:extLst>
              <a:ext uri="{FF2B5EF4-FFF2-40B4-BE49-F238E27FC236}">
                <a16:creationId xmlns:a16="http://schemas.microsoft.com/office/drawing/2014/main" id="{2580B64E-F50E-4007-B491-792256DB5B73}"/>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8511" b="89362" l="4624" r="93642">
                        <a14:foregroundMark x1="6358" y1="63830" x2="6358" y2="67021"/>
                        <a14:foregroundMark x1="9827" y1="70213" x2="9827" y2="70213"/>
                        <a14:foregroundMark x1="12330" y1="71277" x2="16185" y2="69149"/>
                        <a14:foregroundMark x1="10405" y1="72340" x2="12330" y2="71277"/>
                        <a14:foregroundMark x1="20231" y1="75532" x2="20231" y2="75532"/>
                        <a14:foregroundMark x1="22543" y1="85106" x2="22543" y2="85106"/>
                        <a14:foregroundMark x1="28902" y1="78723" x2="28902" y2="78723"/>
                        <a14:foregroundMark x1="34682" y1="74468" x2="34682" y2="74468"/>
                        <a14:foregroundMark x1="37572" y1="73404" x2="37572" y2="73404"/>
                        <a14:foregroundMark x1="44509" y1="78723" x2="44509" y2="78723"/>
                        <a14:foregroundMark x1="56069" y1="75532" x2="56069" y2="75532"/>
                        <a14:foregroundMark x1="64162" y1="76596" x2="64162" y2="76596"/>
                        <a14:foregroundMark x1="74566" y1="75532" x2="74566" y2="75532"/>
                        <a14:foregroundMark x1="75145" y1="68085" x2="75145" y2="68085"/>
                        <a14:foregroundMark x1="73410" y1="82979" x2="73410" y2="82979"/>
                        <a14:foregroundMark x1="79769" y1="78723" x2="79769" y2="78723"/>
                        <a14:foregroundMark x1="83815" y1="69149" x2="83815" y2="69149"/>
                        <a14:foregroundMark x1="90173" y1="71277" x2="90173" y2="71277"/>
                        <a14:foregroundMark x1="93064" y1="71277" x2="93064" y2="71277"/>
                        <a14:foregroundMark x1="50867" y1="75532" x2="50867" y2="75532"/>
                        <a14:foregroundMark x1="67630" y1="71277" x2="67630" y2="71277"/>
                        <a14:foregroundMark x1="93642" y1="35106" x2="93642" y2="35106"/>
                        <a14:foregroundMark x1="19653" y1="30851" x2="19653" y2="30851"/>
                        <a14:foregroundMark x1="6936" y1="70213" x2="11561" y2="82979"/>
                        <a14:foregroundMark x1="53757" y1="73404" x2="53757" y2="73404"/>
                        <a14:foregroundMark x1="36994" y1="79787" x2="36994" y2="79787"/>
                        <a14:foregroundMark x1="35838" y1="84043" x2="35838" y2="84043"/>
                        <a14:foregroundMark x1="50289" y1="71277" x2="50289" y2="71277"/>
                        <a14:foregroundMark x1="65896" y1="70213" x2="65896" y2="70213"/>
                        <a14:foregroundMark x1="65318" y1="84043" x2="65318" y2="84043"/>
                        <a14:foregroundMark x1="68208" y1="82979" x2="68208" y2="82979"/>
                        <a14:foregroundMark x1="30058" y1="78723" x2="30058" y2="78723"/>
                        <a14:backgroundMark x1="25434" y1="30851" x2="25434" y2="30851"/>
                        <a14:backgroundMark x1="27168" y1="38298" x2="27168" y2="38298"/>
                        <a14:backgroundMark x1="55491" y1="37234" x2="55491" y2="37234"/>
                        <a14:backgroundMark x1="56069" y1="28723" x2="56069" y2="28723"/>
                        <a14:backgroundMark x1="52601" y1="31915" x2="52601" y2="31915"/>
                        <a14:backgroundMark x1="48555" y1="37234" x2="48555" y2="37234"/>
                        <a14:backgroundMark x1="46821" y1="31915" x2="46821" y2="31915"/>
                        <a14:backgroundMark x1="43353" y1="25532" x2="43353" y2="25532"/>
                        <a14:backgroundMark x1="23121" y1="45745" x2="23121" y2="45745"/>
                        <a14:backgroundMark x1="15607" y1="45745" x2="15607" y2="45745"/>
                        <a14:backgroundMark x1="77457" y1="37234" x2="77457" y2="37234"/>
                        <a14:backgroundMark x1="80347" y1="45745" x2="80347" y2="45745"/>
                        <a14:backgroundMark x1="83815" y1="32979" x2="83815" y2="32979"/>
                        <a14:backgroundMark x1="13295" y1="27660" x2="13295" y2="27660"/>
                        <a14:backgroundMark x1="17341" y1="63830" x2="17341" y2="63830"/>
                      </a14:backgroundRemoval>
                    </a14:imgEffect>
                  </a14:imgLayer>
                </a14:imgProps>
              </a:ext>
            </a:extLst>
          </a:blip>
          <a:stretch>
            <a:fillRect/>
          </a:stretch>
        </p:blipFill>
        <p:spPr>
          <a:xfrm>
            <a:off x="3023880" y="3944848"/>
            <a:ext cx="1956545" cy="1063094"/>
          </a:xfrm>
          <a:prstGeom prst="rect">
            <a:avLst/>
          </a:prstGeom>
        </p:spPr>
      </p:pic>
      <p:pic>
        <p:nvPicPr>
          <p:cNvPr id="54" name="Immagine 53">
            <a:extLst>
              <a:ext uri="{FF2B5EF4-FFF2-40B4-BE49-F238E27FC236}">
                <a16:creationId xmlns:a16="http://schemas.microsoft.com/office/drawing/2014/main" id="{A804E7AF-FA2C-48B2-8A63-9BE62BDC85A0}"/>
              </a:ext>
            </a:extLst>
          </p:cNvPr>
          <p:cNvPicPr>
            <a:picLocks noChangeAspect="1"/>
          </p:cNvPicPr>
          <p:nvPr/>
        </p:nvPicPr>
        <p:blipFill>
          <a:blip r:embed="rId15"/>
          <a:stretch>
            <a:fillRect/>
          </a:stretch>
        </p:blipFill>
        <p:spPr>
          <a:xfrm>
            <a:off x="5479971" y="4208324"/>
            <a:ext cx="1296541" cy="1357001"/>
          </a:xfrm>
          <a:prstGeom prst="rect">
            <a:avLst/>
          </a:prstGeom>
        </p:spPr>
      </p:pic>
    </p:spTree>
    <p:extLst>
      <p:ext uri="{BB962C8B-B14F-4D97-AF65-F5344CB8AC3E}">
        <p14:creationId xmlns:p14="http://schemas.microsoft.com/office/powerpoint/2010/main" val="349843646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423567"/>
            <a:ext cx="12192000" cy="1287872"/>
          </a:xfrm>
          <a:noFill/>
        </p:spPr>
        <p:txBody>
          <a:bodyPr>
            <a:noAutofit/>
          </a:bodyPr>
          <a:lstStyle/>
          <a:p>
            <a:r>
              <a:rPr lang="en-US" sz="4400" dirty="0">
                <a:solidFill>
                  <a:srgbClr val="C00000"/>
                </a:solidFill>
                <a:latin typeface="Nasa" panose="020B0500000000000000" pitchFamily="34" charset="0"/>
              </a:rPr>
              <a:t>REFERENCES – Northern and Central Europe</a:t>
            </a:r>
            <a:endParaRPr lang="it-IT" sz="4400" dirty="0">
              <a:solidFill>
                <a:srgbClr val="C00000"/>
              </a:solidFill>
              <a:latin typeface="Nasa" panose="020B0500000000000000" pitchFamily="34" charset="0"/>
            </a:endParaRPr>
          </a:p>
        </p:txBody>
      </p:sp>
      <p:pic>
        <p:nvPicPr>
          <p:cNvPr id="6" name="Immagine 5">
            <a:extLst>
              <a:ext uri="{FF2B5EF4-FFF2-40B4-BE49-F238E27FC236}">
                <a16:creationId xmlns:a16="http://schemas.microsoft.com/office/drawing/2014/main" id="{1AE35330-F9C8-41B5-82FA-58C72874E15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5294" b="90000" l="9652" r="95095">
                        <a14:foregroundMark x1="46677" y1="27353" x2="46677" y2="27353"/>
                        <a14:foregroundMark x1="45095" y1="27941" x2="45095" y2="27941"/>
                        <a14:foregroundMark x1="42880" y1="18824" x2="42880" y2="18824"/>
                        <a14:foregroundMark x1="40665" y1="17353" x2="40665" y2="17353"/>
                        <a14:foregroundMark x1="45253" y1="13529" x2="45253" y2="13529"/>
                        <a14:foregroundMark x1="45570" y1="20882" x2="45570" y2="20882"/>
                        <a14:foregroundMark x1="46835" y1="22647" x2="46835" y2="22647"/>
                        <a14:foregroundMark x1="49684" y1="36176" x2="50012" y2="36379"/>
                        <a14:foregroundMark x1="51741" y1="37059" x2="51741" y2="37059"/>
                        <a14:foregroundMark x1="53797" y1="38824" x2="53797" y2="38824"/>
                        <a14:foregroundMark x1="50949" y1="36176" x2="51741" y2="37647"/>
                        <a14:foregroundMark x1="49684" y1="37647" x2="49684" y2="37647"/>
                        <a14:foregroundMark x1="51108" y1="39118" x2="50949" y2="39118"/>
                        <a14:foregroundMark x1="56487" y1="40588" x2="56646" y2="41176"/>
                        <a14:foregroundMark x1="60127" y1="73235" x2="60127" y2="77353"/>
                        <a14:foregroundMark x1="62500" y1="12353" x2="64873" y2="9706"/>
                        <a14:foregroundMark x1="52057" y1="5588" x2="52215" y2="7647"/>
                        <a14:foregroundMark x1="51424" y1="39118" x2="50791" y2="39118"/>
                        <a14:foregroundMark x1="51266" y1="40588" x2="50791" y2="40588"/>
                        <a14:foregroundMark x1="48576" y1="37647" x2="48101" y2="38529"/>
                        <a14:foregroundMark x1="56646" y1="40882" x2="56646" y2="40882"/>
                        <a14:foregroundMark x1="91297" y1="17647" x2="95095" y2="17647"/>
                        <a14:foregroundMark x1="53956" y1="40000" x2="53956" y2="40000"/>
                        <a14:foregroundMark x1="49684" y1="38235" x2="49684" y2="38235"/>
                        <a14:foregroundMark x1="51899" y1="39412" x2="51899" y2="39412"/>
                        <a14:foregroundMark x1="51424" y1="39118" x2="51424" y2="39118"/>
                        <a14:foregroundMark x1="51424" y1="39412" x2="51424" y2="39118"/>
                        <a14:foregroundMark x1="51108" y1="39118" x2="51582" y2="39118"/>
                        <a14:backgroundMark x1="52690" y1="41765" x2="52690" y2="41765"/>
                        <a14:backgroundMark x1="52848" y1="40588" x2="52373" y2="40294"/>
                        <a14:backgroundMark x1="55121" y1="40882" x2="55696" y2="41176"/>
                        <a14:backgroundMark x1="53395" y1="40000" x2="55121" y2="40882"/>
                        <a14:backgroundMark x1="52245" y1="39412" x2="53395" y2="40000"/>
                        <a14:backgroundMark x1="51595" y1="39080" x2="52245" y2="39412"/>
                        <a14:backgroundMark x1="49367" y1="37941" x2="49644" y2="38082"/>
                        <a14:backgroundMark x1="47992" y1="38369" x2="47785" y2="38529"/>
                        <a14:backgroundMark x1="48924" y1="37647" x2="48697" y2="37823"/>
                        <a14:backgroundMark x1="49684" y1="37059" x2="48924" y2="37647"/>
                      </a14:backgroundRemoval>
                    </a14:imgEffect>
                  </a14:imgLayer>
                </a14:imgProps>
              </a:ext>
              <a:ext uri="{28A0092B-C50C-407E-A947-70E740481C1C}">
                <a14:useLocalDpi xmlns:a14="http://schemas.microsoft.com/office/drawing/2010/main" val="0"/>
              </a:ext>
            </a:extLst>
          </a:blip>
          <a:stretch>
            <a:fillRect/>
          </a:stretch>
        </p:blipFill>
        <p:spPr>
          <a:xfrm>
            <a:off x="2152376" y="883869"/>
            <a:ext cx="10070810" cy="5417841"/>
          </a:xfrm>
          <a:prstGeom prst="rect">
            <a:avLst/>
          </a:prstGeom>
        </p:spPr>
      </p:pic>
      <p:pic>
        <p:nvPicPr>
          <p:cNvPr id="19" name="Picture 1" descr="C:\Users\IVO\Desktop\reference\02_05_2006corus_200p.png">
            <a:extLst>
              <a:ext uri="{FF2B5EF4-FFF2-40B4-BE49-F238E27FC236}">
                <a16:creationId xmlns:a16="http://schemas.microsoft.com/office/drawing/2014/main" id="{3DDB7BE0-2228-40E4-B1C4-7C131E54D6E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434" b="89937" l="9000" r="90000">
                        <a14:foregroundMark x1="10500" y1="82390" x2="10500" y2="82390"/>
                        <a14:foregroundMark x1="10500" y1="81132" x2="9000" y2="76101"/>
                        <a14:foregroundMark x1="26500" y1="77987" x2="29000" y2="85535"/>
                        <a14:foregroundMark x1="29000" y1="85535" x2="33500" y2="85535"/>
                        <a14:foregroundMark x1="47000" y1="85535" x2="45500" y2="74214"/>
                        <a14:foregroundMark x1="61000" y1="72956" x2="61000" y2="81132"/>
                        <a14:foregroundMark x1="61000" y1="81132" x2="65500" y2="86164"/>
                        <a14:foregroundMark x1="80500" y1="74843" x2="87500" y2="79874"/>
                      </a14:backgroundRemoval>
                    </a14:imgEffect>
                  </a14:imgLayer>
                </a14:imgProps>
              </a:ext>
            </a:extLst>
          </a:blip>
          <a:srcRect/>
          <a:stretch>
            <a:fillRect/>
          </a:stretch>
        </p:blipFill>
        <p:spPr bwMode="auto">
          <a:xfrm>
            <a:off x="2152475" y="4848621"/>
            <a:ext cx="1311177" cy="1042386"/>
          </a:xfrm>
          <a:prstGeom prst="rect">
            <a:avLst/>
          </a:prstGeom>
          <a:noFill/>
        </p:spPr>
      </p:pic>
      <p:pic>
        <p:nvPicPr>
          <p:cNvPr id="35" name="Immagine 34">
            <a:extLst>
              <a:ext uri="{FF2B5EF4-FFF2-40B4-BE49-F238E27FC236}">
                <a16:creationId xmlns:a16="http://schemas.microsoft.com/office/drawing/2014/main" id="{4B05265B-7F27-4BEC-9E42-791C1ACAAC5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341" b="89011" l="5556" r="94000">
                        <a14:foregroundMark x1="24000" y1="59341" x2="25778" y2="54396"/>
                        <a14:foregroundMark x1="28222" y1="54396" x2="28667" y2="48352"/>
                        <a14:foregroundMark x1="34444" y1="60440" x2="34222" y2="54396"/>
                        <a14:foregroundMark x1="36889" y1="57143" x2="38889" y2="48352"/>
                        <a14:foregroundMark x1="39111" y1="63736" x2="40667" y2="54945"/>
                        <a14:foregroundMark x1="49778" y1="58242" x2="52222" y2="59890"/>
                        <a14:foregroundMark x1="61111" y1="57143" x2="63778" y2="59890"/>
                        <a14:foregroundMark x1="66444" y1="58242" x2="68000" y2="49451"/>
                        <a14:foregroundMark x1="72000" y1="58242" x2="72889" y2="48901"/>
                        <a14:foregroundMark x1="82000" y1="53297" x2="80444" y2="48352"/>
                        <a14:foregroundMark x1="88444" y1="56044" x2="88889" y2="50000"/>
                        <a14:foregroundMark x1="94000" y1="58242" x2="94000" y2="58242"/>
                        <a14:foregroundMark x1="93778" y1="59341" x2="93778" y2="58242"/>
                        <a14:foregroundMark x1="84222" y1="59341" x2="84222" y2="57143"/>
                        <a14:foregroundMark x1="59111" y1="54396" x2="60222" y2="47253"/>
                        <a14:foregroundMark x1="5556" y1="57143" x2="6889" y2="59341"/>
                        <a14:foregroundMark x1="9111" y1="58242" x2="10444" y2="58791"/>
                        <a14:foregroundMark x1="13333" y1="61538" x2="14889" y2="59341"/>
                      </a14:backgroundRemoval>
                    </a14:imgEffect>
                  </a14:imgLayer>
                </a14:imgProps>
              </a:ext>
            </a:extLst>
          </a:blip>
          <a:stretch>
            <a:fillRect/>
          </a:stretch>
        </p:blipFill>
        <p:spPr>
          <a:xfrm>
            <a:off x="3547979" y="2564498"/>
            <a:ext cx="2700859" cy="1092347"/>
          </a:xfrm>
          <a:prstGeom prst="rect">
            <a:avLst/>
          </a:prstGeom>
        </p:spPr>
      </p:pic>
      <p:pic>
        <p:nvPicPr>
          <p:cNvPr id="36" name="Immagine 35">
            <a:extLst>
              <a:ext uri="{FF2B5EF4-FFF2-40B4-BE49-F238E27FC236}">
                <a16:creationId xmlns:a16="http://schemas.microsoft.com/office/drawing/2014/main" id="{29FE6435-2F19-4B1F-826D-2B57CD2A9EE1}"/>
              </a:ext>
            </a:extLst>
          </p:cNvPr>
          <p:cNvPicPr>
            <a:picLocks noChangeAspect="1"/>
          </p:cNvPicPr>
          <p:nvPr/>
        </p:nvPicPr>
        <p:blipFill>
          <a:blip r:embed="rId8"/>
          <a:stretch>
            <a:fillRect/>
          </a:stretch>
        </p:blipFill>
        <p:spPr>
          <a:xfrm>
            <a:off x="5915379" y="4780043"/>
            <a:ext cx="897205" cy="897205"/>
          </a:xfrm>
          <a:prstGeom prst="rect">
            <a:avLst/>
          </a:prstGeom>
        </p:spPr>
      </p:pic>
      <p:pic>
        <p:nvPicPr>
          <p:cNvPr id="37" name="Picture 8" descr="Risultati immagini per tatasteel png">
            <a:extLst>
              <a:ext uri="{FF2B5EF4-FFF2-40B4-BE49-F238E27FC236}">
                <a16:creationId xmlns:a16="http://schemas.microsoft.com/office/drawing/2014/main" id="{23A27FF2-0332-4B8E-976F-DB9A5E1C2CF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3870" y="1008211"/>
            <a:ext cx="1915115" cy="957558"/>
          </a:xfrm>
          <a:prstGeom prst="rect">
            <a:avLst/>
          </a:prstGeom>
          <a:noFill/>
          <a:extLst>
            <a:ext uri="{909E8E84-426E-40DD-AFC4-6F175D3DCCD1}">
              <a14:hiddenFill xmlns:a14="http://schemas.microsoft.com/office/drawing/2010/main">
                <a:solidFill>
                  <a:srgbClr val="FFFFFF"/>
                </a:solidFill>
              </a14:hiddenFill>
            </a:ext>
          </a:extLst>
        </p:spPr>
      </p:pic>
      <p:pic>
        <p:nvPicPr>
          <p:cNvPr id="41" name="Immagine 40">
            <a:extLst>
              <a:ext uri="{FF2B5EF4-FFF2-40B4-BE49-F238E27FC236}">
                <a16:creationId xmlns:a16="http://schemas.microsoft.com/office/drawing/2014/main" id="{4037F956-991A-4D4E-8668-57AE8AEB9F61}"/>
              </a:ext>
            </a:extLst>
          </p:cNvPr>
          <p:cNvPicPr>
            <a:picLocks noChangeAspect="1"/>
          </p:cNvPicPr>
          <p:nvPr/>
        </p:nvPicPr>
        <p:blipFill>
          <a:blip r:embed="rId10"/>
          <a:stretch>
            <a:fillRect/>
          </a:stretch>
        </p:blipFill>
        <p:spPr>
          <a:xfrm>
            <a:off x="341884" y="4887270"/>
            <a:ext cx="1524000" cy="682752"/>
          </a:xfrm>
          <a:prstGeom prst="rect">
            <a:avLst/>
          </a:prstGeom>
        </p:spPr>
      </p:pic>
      <p:pic>
        <p:nvPicPr>
          <p:cNvPr id="44" name="Immagine 43">
            <a:extLst>
              <a:ext uri="{FF2B5EF4-FFF2-40B4-BE49-F238E27FC236}">
                <a16:creationId xmlns:a16="http://schemas.microsoft.com/office/drawing/2014/main" id="{B011BB9E-DC81-47BB-A5E9-A423533B29EE}"/>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5000" b="91250" l="977" r="98828">
                        <a14:foregroundMark x1="6836" y1="26875" x2="12695" y2="91250"/>
                        <a14:foregroundMark x1="12695" y1="91250" x2="15918" y2="26250"/>
                        <a14:foregroundMark x1="15918" y1="26250" x2="24121" y2="81250"/>
                        <a14:foregroundMark x1="9961" y1="55625" x2="4980" y2="18750"/>
                        <a14:foregroundMark x1="1855" y1="5000" x2="977" y2="5000"/>
                        <a14:foregroundMark x1="34375" y1="17500" x2="36230" y2="34375"/>
                        <a14:foregroundMark x1="37891" y1="21250" x2="39453" y2="31250"/>
                        <a14:foregroundMark x1="43359" y1="32500" x2="44336" y2="45000"/>
                        <a14:foregroundMark x1="49707" y1="34375" x2="49707" y2="58750"/>
                        <a14:foregroundMark x1="56250" y1="25625" x2="56250" y2="52500"/>
                        <a14:foregroundMark x1="62402" y1="30625" x2="62207" y2="42500"/>
                        <a14:foregroundMark x1="68750" y1="26875" x2="68652" y2="38750"/>
                        <a14:foregroundMark x1="73145" y1="28750" x2="73145" y2="47500"/>
                        <a14:foregroundMark x1="83398" y1="33125" x2="85059" y2="33125"/>
                        <a14:foregroundMark x1="88965" y1="31250" x2="88965" y2="22500"/>
                        <a14:foregroundMark x1="95215" y1="28750" x2="95215" y2="38750"/>
                        <a14:foregroundMark x1="98828" y1="38750" x2="98730" y2="25625"/>
                      </a14:backgroundRemoval>
                    </a14:imgEffect>
                  </a14:imgLayer>
                </a14:imgProps>
              </a:ext>
            </a:extLst>
          </a:blip>
          <a:stretch>
            <a:fillRect/>
          </a:stretch>
        </p:blipFill>
        <p:spPr>
          <a:xfrm>
            <a:off x="164580" y="6287837"/>
            <a:ext cx="2407752" cy="376212"/>
          </a:xfrm>
          <a:prstGeom prst="rect">
            <a:avLst/>
          </a:prstGeom>
        </p:spPr>
      </p:pic>
      <p:pic>
        <p:nvPicPr>
          <p:cNvPr id="46" name="Immagine 45">
            <a:extLst>
              <a:ext uri="{FF2B5EF4-FFF2-40B4-BE49-F238E27FC236}">
                <a16:creationId xmlns:a16="http://schemas.microsoft.com/office/drawing/2014/main" id="{2D63B58A-E91F-4B16-8174-D12BF718C82E}"/>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9286" r="90000">
                        <a14:foregroundMark x1="11786" y1="40000" x2="11071" y2="41667"/>
                        <a14:foregroundMark x1="21429" y1="38889" x2="21429" y2="42222"/>
                        <a14:foregroundMark x1="30000" y1="43333" x2="30000" y2="33889"/>
                        <a14:foregroundMark x1="36071" y1="38333" x2="39286" y2="40556"/>
                        <a14:foregroundMark x1="51429" y1="46111" x2="51429" y2="38333"/>
                        <a14:foregroundMark x1="9286" y1="62778" x2="9286" y2="67778"/>
                        <a14:foregroundMark x1="18929" y1="58333" x2="18929" y2="63889"/>
                        <a14:foregroundMark x1="25357" y1="59444" x2="24643" y2="65000"/>
                        <a14:foregroundMark x1="33929" y1="63889" x2="33929" y2="55000"/>
                        <a14:foregroundMark x1="39286" y1="57778" x2="39643" y2="62778"/>
                        <a14:foregroundMark x1="39643" y1="52222" x2="39643" y2="52222"/>
                        <a14:foregroundMark x1="44643" y1="52778" x2="44643" y2="62222"/>
                        <a14:foregroundMark x1="48929" y1="59444" x2="52143" y2="60556"/>
                        <a14:foregroundMark x1="83929" y1="67778" x2="84286" y2="59444"/>
                        <a14:foregroundMark x1="77500" y1="38889" x2="68571" y2="38333"/>
                        <a14:foregroundMark x1="68571" y1="38333" x2="68571" y2="38333"/>
                        <a14:foregroundMark x1="86786" y1="40000" x2="86429" y2="33889"/>
                        <a14:foregroundMark x1="88571" y1="63333" x2="83214" y2="56111"/>
                        <a14:foregroundMark x1="67143" y1="67778" x2="66071" y2="61111"/>
                        <a14:foregroundMark x1="71786" y1="62222" x2="66429" y2="53889"/>
                        <a14:foregroundMark x1="87500" y1="66111" x2="87500" y2="65000"/>
                      </a14:backgroundRemoval>
                    </a14:imgEffect>
                  </a14:imgLayer>
                </a14:imgProps>
              </a:ext>
            </a:extLst>
          </a:blip>
          <a:stretch>
            <a:fillRect/>
          </a:stretch>
        </p:blipFill>
        <p:spPr>
          <a:xfrm>
            <a:off x="2111082" y="3359645"/>
            <a:ext cx="2375002" cy="1460524"/>
          </a:xfrm>
          <a:prstGeom prst="rect">
            <a:avLst/>
          </a:prstGeom>
        </p:spPr>
      </p:pic>
      <p:pic>
        <p:nvPicPr>
          <p:cNvPr id="49" name="Immagine 48">
            <a:extLst>
              <a:ext uri="{FF2B5EF4-FFF2-40B4-BE49-F238E27FC236}">
                <a16:creationId xmlns:a16="http://schemas.microsoft.com/office/drawing/2014/main" id="{5F8CC7BB-BEF1-4BC7-B433-144AEA876BDE}"/>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6295" b="96763" l="1807" r="98124">
                        <a14:foregroundMark x1="34051" y1="87590" x2="4864" y2="10791"/>
                        <a14:foregroundMark x1="4864" y1="10791" x2="4864" y2="10791"/>
                        <a14:foregroundMark x1="4170" y1="93165" x2="24878" y2="50899"/>
                        <a14:foregroundMark x1="25087" y1="81295" x2="25087" y2="75000"/>
                        <a14:foregroundMark x1="10354" y1="19424" x2="6115" y2="17086"/>
                        <a14:foregroundMark x1="46491" y1="32194" x2="42460" y2="32194"/>
                        <a14:foregroundMark x1="41765" y1="28957" x2="42113" y2="6295"/>
                        <a14:foregroundMark x1="50243" y1="30396" x2="50243" y2="13489"/>
                        <a14:foregroundMark x1="50243" y1="13489" x2="50243" y2="13489"/>
                        <a14:foregroundMark x1="29326" y1="22122" x2="6115" y2="20863"/>
                        <a14:foregroundMark x1="23002" y1="93525" x2="20014" y2="64209"/>
                        <a14:foregroundMark x1="20014" y1="64209" x2="14871" y2="44424"/>
                        <a14:foregroundMark x1="32106" y1="72122" x2="34051" y2="19964"/>
                        <a14:foregroundMark x1="1876" y1="57194" x2="11049" y2="15288"/>
                        <a14:foregroundMark x1="13829" y1="47122" x2="3127" y2="61331"/>
                        <a14:foregroundMark x1="31063" y1="55755" x2="22307" y2="26259"/>
                        <a14:foregroundMark x1="19458" y1="74460" x2="6393" y2="45863"/>
                        <a14:foregroundMark x1="6393" y1="45863" x2="4864" y2="43525"/>
                        <a14:foregroundMark x1="55664" y1="17986" x2="54621" y2="25360"/>
                        <a14:foregroundMark x1="64628" y1="28597" x2="64628" y2="16187"/>
                        <a14:foregroundMark x1="74496" y1="29856" x2="74288" y2="19964"/>
                        <a14:foregroundMark x1="79361" y1="32194" x2="75886" y2="18345"/>
                        <a14:foregroundMark x1="75886" y1="18345" x2="75886" y2="17626"/>
                        <a14:foregroundMark x1="84990" y1="23022" x2="85198" y2="6295"/>
                        <a14:foregroundMark x1="91522" y1="6295" x2="94163" y2="13489"/>
                        <a14:foregroundMark x1="31411" y1="91727" x2="7853" y2="85791"/>
                        <a14:foregroundMark x1="7853" y1="94065" x2="2780" y2="78597"/>
                        <a14:foregroundMark x1="20014" y1="9353" x2="31063" y2="11691"/>
                        <a14:foregroundMark x1="54621" y1="33094" x2="54621" y2="28957"/>
                        <a14:foregroundMark x1="60598" y1="27698" x2="60598" y2="23022"/>
                        <a14:foregroundMark x1="64628" y1="8453" x2="64628" y2="6295"/>
                        <a14:foregroundMark x1="95552" y1="26799" x2="95552" y2="13129"/>
                        <a14:foregroundMark x1="96108" y1="13489" x2="98193" y2="8453"/>
                        <a14:foregroundMark x1="41974" y1="65827" x2="41418" y2="62590"/>
                        <a14:foregroundMark x1="45796" y1="63489" x2="46491" y2="57194"/>
                        <a14:foregroundMark x1="48784" y1="58993" x2="48645" y2="64388"/>
                        <a14:foregroundMark x1="48784" y1="56295" x2="49479" y2="54496"/>
                        <a14:foregroundMark x1="52467" y1="59892" x2="53231" y2="63489"/>
                        <a14:foregroundMark x1="56706" y1="65827" x2="57401" y2="57194"/>
                        <a14:foregroundMark x1="60389" y1="59892" x2="61293" y2="63129"/>
                        <a14:foregroundMark x1="64420" y1="64029" x2="65671" y2="61691"/>
                        <a14:foregroundMark x1="68867" y1="62230" x2="68867" y2="55755"/>
                        <a14:foregroundMark x1="72898" y1="63129" x2="72689" y2="58993"/>
                        <a14:foregroundMark x1="43363" y1="93525" x2="43363" y2="84892"/>
                        <a14:foregroundMark x1="46908" y1="88489" x2="47394" y2="94964"/>
                        <a14:foregroundMark x1="41418" y1="61331" x2="41418" y2="50899"/>
                        <a14:foregroundMark x1="49687" y1="96763" x2="50243" y2="93165"/>
                        <a14:foregroundMark x1="53370" y1="85791" x2="53231" y2="92626"/>
                        <a14:foregroundMark x1="57748" y1="95324" x2="58304" y2="91727"/>
                        <a14:foregroundMark x1="61084" y1="92266" x2="64072" y2="92266"/>
                        <a14:foregroundMark x1="70049" y1="95863" x2="69215" y2="91727"/>
                      </a14:backgroundRemoval>
                    </a14:imgEffect>
                  </a14:imgLayer>
                </a14:imgProps>
              </a:ext>
            </a:extLst>
          </a:blip>
          <a:stretch>
            <a:fillRect/>
          </a:stretch>
        </p:blipFill>
        <p:spPr>
          <a:xfrm>
            <a:off x="4011923" y="1975994"/>
            <a:ext cx="1750288" cy="676275"/>
          </a:xfrm>
          <a:prstGeom prst="rect">
            <a:avLst/>
          </a:prstGeom>
        </p:spPr>
      </p:pic>
      <p:pic>
        <p:nvPicPr>
          <p:cNvPr id="13" name="Immagine 12">
            <a:extLst>
              <a:ext uri="{FF2B5EF4-FFF2-40B4-BE49-F238E27FC236}">
                <a16:creationId xmlns:a16="http://schemas.microsoft.com/office/drawing/2014/main" id="{FBDF3886-EC73-40CE-875D-AC1EB214D74F}"/>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8929" b="89286" l="5285" r="94715">
                        <a14:foregroundMark x1="5691" y1="23214" x2="5691" y2="23214"/>
                        <a14:foregroundMark x1="28049" y1="21429" x2="28049" y2="21429"/>
                        <a14:foregroundMark x1="39431" y1="28571" x2="39431" y2="28571"/>
                        <a14:foregroundMark x1="60163" y1="28571" x2="60163" y2="28571"/>
                        <a14:foregroundMark x1="69919" y1="35714" x2="69919" y2="35714"/>
                        <a14:foregroundMark x1="84959" y1="42857" x2="84959" y2="42857"/>
                        <a14:foregroundMark x1="92276" y1="83929" x2="92276" y2="83929"/>
                        <a14:foregroundMark x1="91870" y1="80357" x2="91870" y2="80357"/>
                        <a14:foregroundMark x1="94715" y1="78571" x2="94715" y2="78571"/>
                        <a14:foregroundMark x1="94715" y1="78571" x2="70325" y2="78571"/>
                        <a14:foregroundMark x1="93089" y1="85714" x2="93089" y2="85714"/>
                        <a14:foregroundMark x1="61789" y1="76786" x2="61789" y2="76786"/>
                        <a14:foregroundMark x1="11566" y1="77961" x2="5691" y2="78571"/>
                        <a14:foregroundMark x1="12521" y1="71541" x2="5285" y2="73214"/>
                        <a14:foregroundMark x1="28455" y1="67857" x2="22824" y2="69159"/>
                        <a14:foregroundMark x1="60735" y1="81056" x2="65447" y2="78571"/>
                        <a14:backgroundMark x1="9350" y1="92857" x2="39431" y2="98214"/>
                        <a14:backgroundMark x1="39431" y1="98214" x2="58537" y2="96429"/>
                      </a14:backgroundRemoval>
                    </a14:imgEffect>
                  </a14:imgLayer>
                </a14:imgProps>
              </a:ext>
            </a:extLst>
          </a:blip>
          <a:stretch>
            <a:fillRect/>
          </a:stretch>
        </p:blipFill>
        <p:spPr>
          <a:xfrm>
            <a:off x="2895916" y="1191395"/>
            <a:ext cx="2343150" cy="533400"/>
          </a:xfrm>
          <a:prstGeom prst="rect">
            <a:avLst/>
          </a:prstGeom>
        </p:spPr>
      </p:pic>
      <p:pic>
        <p:nvPicPr>
          <p:cNvPr id="3" name="Immagine 2">
            <a:extLst>
              <a:ext uri="{FF2B5EF4-FFF2-40B4-BE49-F238E27FC236}">
                <a16:creationId xmlns:a16="http://schemas.microsoft.com/office/drawing/2014/main" id="{B805DA82-DA50-4752-AA2D-827BEF9CAA9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99351" y="1269304"/>
            <a:ext cx="4593056" cy="2302890"/>
          </a:xfrm>
          <a:prstGeom prst="rect">
            <a:avLst/>
          </a:prstGeom>
        </p:spPr>
      </p:pic>
      <p:pic>
        <p:nvPicPr>
          <p:cNvPr id="5" name="Immagine 4">
            <a:extLst>
              <a:ext uri="{FF2B5EF4-FFF2-40B4-BE49-F238E27FC236}">
                <a16:creationId xmlns:a16="http://schemas.microsoft.com/office/drawing/2014/main" id="{5A60B089-EDA1-462B-9062-E51A723E2554}"/>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475162" y="3751120"/>
            <a:ext cx="1905000" cy="762000"/>
          </a:xfrm>
          <a:prstGeom prst="rect">
            <a:avLst/>
          </a:prstGeom>
        </p:spPr>
      </p:pic>
      <p:pic>
        <p:nvPicPr>
          <p:cNvPr id="9" name="Immagine 8">
            <a:extLst>
              <a:ext uri="{FF2B5EF4-FFF2-40B4-BE49-F238E27FC236}">
                <a16:creationId xmlns:a16="http://schemas.microsoft.com/office/drawing/2014/main" id="{ADD48DE0-471F-4E00-ADDA-2A66A08F31CD}"/>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6250" b="87500" l="3093" r="96907">
                        <a14:foregroundMark x1="3093" y1="33333" x2="3093" y2="33333"/>
                        <a14:foregroundMark x1="8247" y1="25000" x2="8247" y2="25000"/>
                        <a14:foregroundMark x1="17182" y1="41667" x2="17182" y2="41667"/>
                        <a14:foregroundMark x1="25773" y1="39583" x2="25773" y2="39583"/>
                        <a14:foregroundMark x1="36770" y1="27083" x2="36770" y2="27083"/>
                        <a14:foregroundMark x1="44330" y1="31250" x2="44330" y2="31250"/>
                        <a14:foregroundMark x1="52921" y1="39583" x2="52921" y2="39583"/>
                        <a14:foregroundMark x1="57045" y1="41667" x2="57045" y2="41667"/>
                        <a14:foregroundMark x1="64948" y1="41667" x2="64948" y2="41667"/>
                        <a14:foregroundMark x1="72509" y1="33333" x2="72509" y2="33333"/>
                        <a14:foregroundMark x1="93127" y1="41667" x2="93127" y2="41667"/>
                        <a14:foregroundMark x1="96907" y1="25000" x2="96907" y2="25000"/>
                      </a14:backgroundRemoval>
                    </a14:imgEffect>
                  </a14:imgLayer>
                </a14:imgProps>
              </a:ext>
            </a:extLst>
          </a:blip>
          <a:stretch>
            <a:fillRect/>
          </a:stretch>
        </p:blipFill>
        <p:spPr>
          <a:xfrm>
            <a:off x="631656" y="3076462"/>
            <a:ext cx="2218521" cy="365942"/>
          </a:xfrm>
          <a:prstGeom prst="rect">
            <a:avLst/>
          </a:prstGeom>
        </p:spPr>
      </p:pic>
      <p:pic>
        <p:nvPicPr>
          <p:cNvPr id="14" name="Immagine 13">
            <a:extLst>
              <a:ext uri="{FF2B5EF4-FFF2-40B4-BE49-F238E27FC236}">
                <a16:creationId xmlns:a16="http://schemas.microsoft.com/office/drawing/2014/main" id="{52BE5445-F1BA-472A-B24E-6083B6854D7C}"/>
              </a:ext>
            </a:extLst>
          </p:cNvPr>
          <p:cNvPicPr>
            <a:picLocks noChangeAspect="1"/>
          </p:cNvPicPr>
          <p:nvPr/>
        </p:nvPicPr>
        <p:blipFill>
          <a:blip r:embed="rId23">
            <a:extLst>
              <a:ext uri="{BEBA8EAE-BF5A-486C-A8C5-ECC9F3942E4B}">
                <a14:imgProps xmlns:a14="http://schemas.microsoft.com/office/drawing/2010/main">
                  <a14:imgLayer r:embed="rId24">
                    <a14:imgEffect>
                      <a14:backgroundRemoval t="3279" b="95082" l="635" r="98604">
                        <a14:foregroundMark x1="12563" y1="15847" x2="12563" y2="15847"/>
                        <a14:foregroundMark x1="13452" y1="19672" x2="13452" y2="19672"/>
                        <a14:foregroundMark x1="15863" y1="38798" x2="15863" y2="38798"/>
                        <a14:foregroundMark x1="17132" y1="48087" x2="17132" y2="48087"/>
                        <a14:foregroundMark x1="17132" y1="50820" x2="7487" y2="50820"/>
                        <a14:foregroundMark x1="8853" y1="35893" x2="7868" y2="42623"/>
                        <a14:foregroundMark x1="11548" y1="17486" x2="9408" y2="32105"/>
                        <a14:foregroundMark x1="7868" y1="42623" x2="7614" y2="46995"/>
                        <a14:foregroundMark x1="4392" y1="38695" x2="4695" y2="41104"/>
                        <a14:foregroundMark x1="1930" y1="19126" x2="2018" y2="19824"/>
                        <a14:foregroundMark x1="761" y1="9836" x2="967" y2="11475"/>
                        <a14:foregroundMark x1="17388" y1="39344" x2="18782" y2="50273"/>
                        <a14:foregroundMark x1="16454" y1="32024" x2="17388" y2="39344"/>
                        <a14:foregroundMark x1="13832" y1="11475" x2="15049" y2="21012"/>
                        <a14:foregroundMark x1="23731" y1="10929" x2="23731" y2="10929"/>
                        <a14:foregroundMark x1="7107" y1="54098" x2="17005" y2="54645"/>
                        <a14:foregroundMark x1="17513" y1="55738" x2="12563" y2="95628"/>
                        <a14:foregroundMark x1="10635" y1="86425" x2="11675" y2="94536"/>
                        <a14:foregroundMark x1="28680" y1="32787" x2="28680" y2="32787"/>
                        <a14:foregroundMark x1="36548" y1="14208" x2="36548" y2="14208"/>
                        <a14:foregroundMark x1="43147" y1="20765" x2="43147" y2="20765"/>
                        <a14:foregroundMark x1="50127" y1="21311" x2="50127" y2="21311"/>
                        <a14:foregroundMark x1="60787" y1="28962" x2="60787" y2="28962"/>
                        <a14:foregroundMark x1="76015" y1="21858" x2="76015" y2="21858"/>
                        <a14:foregroundMark x1="84645" y1="20765" x2="84645" y2="20765"/>
                        <a14:foregroundMark x1="95178" y1="28962" x2="95178" y2="28962"/>
                        <a14:foregroundMark x1="84772" y1="71585" x2="84772" y2="71585"/>
                        <a14:foregroundMark x1="85787" y1="73770" x2="85787" y2="73770"/>
                        <a14:foregroundMark x1="87944" y1="75410" x2="87944" y2="75410"/>
                        <a14:foregroundMark x1="90609" y1="73224" x2="90609" y2="73224"/>
                        <a14:foregroundMark x1="92766" y1="73224" x2="92766" y2="73224"/>
                        <a14:foregroundMark x1="95431" y1="75956" x2="95431" y2="75956"/>
                        <a14:foregroundMark x1="96320" y1="72131" x2="96320" y2="72131"/>
                        <a14:foregroundMark x1="98604" y1="77049" x2="98604" y2="77049"/>
                        <a14:foregroundMark x1="45051" y1="30601" x2="45051" y2="30601"/>
                        <a14:foregroundMark x1="44924" y1="28415" x2="44924" y2="28415"/>
                        <a14:foregroundMark x1="45751" y1="39344" x2="46447" y2="48634"/>
                        <a14:foregroundMark x1="45178" y1="31694" x2="45751" y2="39344"/>
                        <a14:foregroundMark x1="38198" y1="12022" x2="35660" y2="12022"/>
                        <a14:foregroundMark x1="60533" y1="17486" x2="60787" y2="36612"/>
                        <a14:foregroundMark x1="65482" y1="19672" x2="65482" y2="19672"/>
                        <a14:foregroundMark x1="21701" y1="25683" x2="21701" y2="25683"/>
                        <a14:foregroundMark x1="9010" y1="69945" x2="9010" y2="69945"/>
                        <a14:foregroundMark x1="4569" y1="39344" x2="4569" y2="39344"/>
                        <a14:foregroundMark x1="5203" y1="43169" x2="5203" y2="43169"/>
                        <a14:backgroundMark x1="6091" y1="21311" x2="6091" y2="21311"/>
                        <a14:backgroundMark x1="14213" y1="34426" x2="14213" y2="34426"/>
                        <a14:backgroundMark x1="18274" y1="22951" x2="18274" y2="22951"/>
                        <a14:backgroundMark x1="17640" y1="21858" x2="19289" y2="24590"/>
                        <a14:backgroundMark x1="12944" y1="29508" x2="10406" y2="40984"/>
                        <a14:backgroundMark x1="17386" y1="19672" x2="19416" y2="19672"/>
                        <a14:backgroundMark x1="4061" y1="58470" x2="6980" y2="75410"/>
                        <a14:backgroundMark x1="12563" y1="66120" x2="13325" y2="73224"/>
                        <a14:backgroundMark x1="3553" y1="56284" x2="4442" y2="77049"/>
                        <a14:backgroundMark x1="7145" y1="69945" x2="10279" y2="87432"/>
                        <a14:backgroundMark x1="1269" y1="37158" x2="7145" y2="69945"/>
                        <a14:backgroundMark x1="2887" y1="39344" x2="3046" y2="40984"/>
                        <a14:backgroundMark x1="1142" y1="21311" x2="2887" y2="39344"/>
                        <a14:backgroundMark x1="43782" y1="39344" x2="43782" y2="39344"/>
                        <a14:backgroundMark x1="79315" y1="26776" x2="79315" y2="26776"/>
                        <a14:backgroundMark x1="23731" y1="546" x2="508" y2="546"/>
                        <a14:backgroundMark x1="508" y1="546" x2="508" y2="2186"/>
                        <a14:backgroundMark x1="254" y1="11475" x2="254" y2="19126"/>
                        <a14:backgroundMark x1="16624" y1="39344" x2="16624" y2="39344"/>
                        <a14:backgroundMark x1="16624" y1="16940" x2="18274" y2="27322"/>
                        <a14:backgroundMark x1="18909" y1="39344" x2="18909" y2="39344"/>
                      </a14:backgroundRemoval>
                    </a14:imgEffect>
                  </a14:imgLayer>
                </a14:imgProps>
              </a:ext>
            </a:extLst>
          </a:blip>
          <a:stretch>
            <a:fillRect/>
          </a:stretch>
        </p:blipFill>
        <p:spPr>
          <a:xfrm>
            <a:off x="6248838" y="6185940"/>
            <a:ext cx="1980638" cy="459970"/>
          </a:xfrm>
          <a:prstGeom prst="rect">
            <a:avLst/>
          </a:prstGeom>
        </p:spPr>
      </p:pic>
      <p:pic>
        <p:nvPicPr>
          <p:cNvPr id="15" name="Immagine 14">
            <a:extLst>
              <a:ext uri="{FF2B5EF4-FFF2-40B4-BE49-F238E27FC236}">
                <a16:creationId xmlns:a16="http://schemas.microsoft.com/office/drawing/2014/main" id="{F6425529-46C3-4B66-8E92-F1C579E2ABA1}"/>
              </a:ext>
            </a:extLst>
          </p:cNvPr>
          <p:cNvPicPr>
            <a:picLocks noChangeAspect="1"/>
          </p:cNvPicPr>
          <p:nvPr/>
        </p:nvPicPr>
        <p:blipFill>
          <a:blip r:embed="rId25">
            <a:extLst>
              <a:ext uri="{BEBA8EAE-BF5A-486C-A8C5-ECC9F3942E4B}">
                <a14:imgProps xmlns:a14="http://schemas.microsoft.com/office/drawing/2010/main">
                  <a14:imgLayer r:embed="rId26">
                    <a14:imgEffect>
                      <a14:backgroundRemoval t="7042" b="92254" l="2682" r="96935">
                        <a14:foregroundMark x1="13793" y1="89437" x2="13793" y2="89437"/>
                        <a14:foregroundMark x1="3448" y1="83803" x2="3448" y2="83803"/>
                        <a14:foregroundMark x1="11494" y1="79577" x2="11494" y2="79577"/>
                        <a14:foregroundMark x1="22989" y1="83803" x2="22989" y2="83803"/>
                        <a14:foregroundMark x1="34100" y1="84507" x2="34100" y2="84507"/>
                        <a14:foregroundMark x1="47893" y1="84507" x2="47893" y2="84507"/>
                        <a14:foregroundMark x1="61303" y1="84507" x2="61303" y2="84507"/>
                        <a14:foregroundMark x1="75096" y1="84507" x2="75096" y2="84507"/>
                        <a14:foregroundMark x1="85824" y1="83803" x2="85824" y2="83803"/>
                        <a14:foregroundMark x1="92720" y1="76056" x2="92720" y2="76056"/>
                        <a14:foregroundMark x1="97318" y1="85211" x2="97318" y2="85211"/>
                        <a14:foregroundMark x1="37931" y1="85211" x2="37931" y2="85211"/>
                        <a14:foregroundMark x1="34100" y1="84507" x2="34100" y2="84507"/>
                        <a14:foregroundMark x1="36782" y1="92254" x2="36782" y2="92254"/>
                        <a14:foregroundMark x1="53257" y1="8451" x2="53257" y2="8451"/>
                        <a14:foregroundMark x1="53257" y1="7042" x2="53257" y2="7042"/>
                        <a14:backgroundMark x1="50575" y1="37324" x2="50575" y2="37324"/>
                      </a14:backgroundRemoval>
                    </a14:imgEffect>
                  </a14:imgLayer>
                </a14:imgProps>
              </a:ext>
            </a:extLst>
          </a:blip>
          <a:stretch>
            <a:fillRect/>
          </a:stretch>
        </p:blipFill>
        <p:spPr>
          <a:xfrm>
            <a:off x="378718" y="3656845"/>
            <a:ext cx="1388900" cy="755647"/>
          </a:xfrm>
          <a:prstGeom prst="rect">
            <a:avLst/>
          </a:prstGeom>
        </p:spPr>
      </p:pic>
      <p:pic>
        <p:nvPicPr>
          <p:cNvPr id="33" name="Immagine 32">
            <a:extLst>
              <a:ext uri="{FF2B5EF4-FFF2-40B4-BE49-F238E27FC236}">
                <a16:creationId xmlns:a16="http://schemas.microsoft.com/office/drawing/2014/main" id="{EFDAA566-14E5-4DEB-8BC4-5B2C80BE5BD1}"/>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897296" y="5054648"/>
            <a:ext cx="1471820" cy="495513"/>
          </a:xfrm>
          <a:prstGeom prst="rect">
            <a:avLst/>
          </a:prstGeom>
        </p:spPr>
      </p:pic>
      <p:pic>
        <p:nvPicPr>
          <p:cNvPr id="16" name="Immagine 15">
            <a:extLst>
              <a:ext uri="{FF2B5EF4-FFF2-40B4-BE49-F238E27FC236}">
                <a16:creationId xmlns:a16="http://schemas.microsoft.com/office/drawing/2014/main" id="{50FB51E9-A61F-47E8-9278-424A5D824089}"/>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155247" y="6158124"/>
            <a:ext cx="2452849" cy="455003"/>
          </a:xfrm>
          <a:prstGeom prst="rect">
            <a:avLst/>
          </a:prstGeom>
        </p:spPr>
      </p:pic>
      <p:pic>
        <p:nvPicPr>
          <p:cNvPr id="4" name="Immagine 3" descr="Immagine che contiene testo&#10;&#10;Descrizione generata automaticamente">
            <a:extLst>
              <a:ext uri="{FF2B5EF4-FFF2-40B4-BE49-F238E27FC236}">
                <a16:creationId xmlns:a16="http://schemas.microsoft.com/office/drawing/2014/main" id="{D7EB7CC8-C2F6-43DB-A1F0-91C4E909A037}"/>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523622" y="5891007"/>
            <a:ext cx="657274" cy="894324"/>
          </a:xfrm>
          <a:prstGeom prst="rect">
            <a:avLst/>
          </a:prstGeom>
        </p:spPr>
      </p:pic>
      <p:pic>
        <p:nvPicPr>
          <p:cNvPr id="10" name="Immagine 9" descr="Immagine che contiene testo&#10;&#10;Descrizione generata automaticamente">
            <a:extLst>
              <a:ext uri="{FF2B5EF4-FFF2-40B4-BE49-F238E27FC236}">
                <a16:creationId xmlns:a16="http://schemas.microsoft.com/office/drawing/2014/main" id="{21B6653B-C048-47B3-B8F1-013114620BA2}"/>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006270" y="5909654"/>
            <a:ext cx="1517352" cy="948345"/>
          </a:xfrm>
          <a:prstGeom prst="rect">
            <a:avLst/>
          </a:prstGeom>
        </p:spPr>
      </p:pic>
    </p:spTree>
    <p:extLst>
      <p:ext uri="{BB962C8B-B14F-4D97-AF65-F5344CB8AC3E}">
        <p14:creationId xmlns:p14="http://schemas.microsoft.com/office/powerpoint/2010/main" val="219503499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33193" y="-396902"/>
            <a:ext cx="12225193" cy="1288534"/>
          </a:xfrm>
          <a:noFill/>
        </p:spPr>
        <p:txBody>
          <a:bodyPr>
            <a:noAutofit/>
          </a:bodyPr>
          <a:lstStyle/>
          <a:p>
            <a:r>
              <a:rPr lang="en-US" sz="4400" dirty="0">
                <a:solidFill>
                  <a:srgbClr val="C00000"/>
                </a:solidFill>
                <a:latin typeface="Nasa" panose="020B0500000000000000" pitchFamily="34" charset="0"/>
              </a:rPr>
              <a:t>REFERENCES – Southern Europe and Middle-east</a:t>
            </a:r>
            <a:endParaRPr lang="it-IT" sz="4400" dirty="0">
              <a:solidFill>
                <a:srgbClr val="C00000"/>
              </a:solidFill>
              <a:latin typeface="Nasa" panose="020B0500000000000000" pitchFamily="34" charset="0"/>
            </a:endParaRPr>
          </a:p>
        </p:txBody>
      </p:sp>
      <p:pic>
        <p:nvPicPr>
          <p:cNvPr id="6" name="Immagine 5">
            <a:extLst>
              <a:ext uri="{FF2B5EF4-FFF2-40B4-BE49-F238E27FC236}">
                <a16:creationId xmlns:a16="http://schemas.microsoft.com/office/drawing/2014/main" id="{1AE35330-F9C8-41B5-82FA-58C72874E15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5294" b="90000" l="9652" r="95095">
                        <a14:foregroundMark x1="46677" y1="27353" x2="46677" y2="27353"/>
                        <a14:foregroundMark x1="45095" y1="27941" x2="45095" y2="27941"/>
                        <a14:foregroundMark x1="42880" y1="18824" x2="42880" y2="18824"/>
                        <a14:foregroundMark x1="40665" y1="17353" x2="40665" y2="17353"/>
                        <a14:foregroundMark x1="45253" y1="13529" x2="45253" y2="13529"/>
                        <a14:foregroundMark x1="45570" y1="20882" x2="45570" y2="20882"/>
                        <a14:foregroundMark x1="46835" y1="22647" x2="46835" y2="22647"/>
                        <a14:foregroundMark x1="49684" y1="36176" x2="50012" y2="36379"/>
                        <a14:foregroundMark x1="51741" y1="37059" x2="51741" y2="37059"/>
                        <a14:foregroundMark x1="53797" y1="38824" x2="53797" y2="38824"/>
                        <a14:foregroundMark x1="50949" y1="36176" x2="51741" y2="37647"/>
                        <a14:foregroundMark x1="49684" y1="37647" x2="49684" y2="37647"/>
                        <a14:foregroundMark x1="51108" y1="39118" x2="50949" y2="39118"/>
                        <a14:foregroundMark x1="56487" y1="40588" x2="56646" y2="41176"/>
                        <a14:foregroundMark x1="60127" y1="73235" x2="60127" y2="77353"/>
                        <a14:foregroundMark x1="62500" y1="12353" x2="64873" y2="9706"/>
                        <a14:foregroundMark x1="52057" y1="5588" x2="52215" y2="7647"/>
                        <a14:foregroundMark x1="51424" y1="39118" x2="50791" y2="39118"/>
                        <a14:foregroundMark x1="51266" y1="40588" x2="50791" y2="40588"/>
                        <a14:foregroundMark x1="48576" y1="37647" x2="48101" y2="38529"/>
                        <a14:foregroundMark x1="56646" y1="40882" x2="56646" y2="40882"/>
                        <a14:foregroundMark x1="91297" y1="17647" x2="95095" y2="17647"/>
                        <a14:foregroundMark x1="53956" y1="40000" x2="53956" y2="40000"/>
                        <a14:foregroundMark x1="49684" y1="38235" x2="49684" y2="38235"/>
                        <a14:foregroundMark x1="51899" y1="39412" x2="51899" y2="39412"/>
                        <a14:foregroundMark x1="51424" y1="39118" x2="51424" y2="39118"/>
                        <a14:foregroundMark x1="51424" y1="39412" x2="51424" y2="39118"/>
                        <a14:foregroundMark x1="51108" y1="39118" x2="51582" y2="39118"/>
                        <a14:backgroundMark x1="52690" y1="41765" x2="52690" y2="41765"/>
                        <a14:backgroundMark x1="52848" y1="40588" x2="52373" y2="40294"/>
                        <a14:backgroundMark x1="55121" y1="40882" x2="55696" y2="41176"/>
                        <a14:backgroundMark x1="53395" y1="40000" x2="55121" y2="40882"/>
                        <a14:backgroundMark x1="52245" y1="39412" x2="53395" y2="40000"/>
                        <a14:backgroundMark x1="51595" y1="39080" x2="52245" y2="39412"/>
                        <a14:backgroundMark x1="49367" y1="37941" x2="49644" y2="38082"/>
                        <a14:backgroundMark x1="47992" y1="38369" x2="47785" y2="38529"/>
                        <a14:backgroundMark x1="48924" y1="37647" x2="48697" y2="37823"/>
                        <a14:backgroundMark x1="49684" y1="37059" x2="48924" y2="37647"/>
                      </a14:backgroundRemoval>
                    </a14:imgEffect>
                  </a14:imgLayer>
                </a14:imgProps>
              </a:ext>
              <a:ext uri="{28A0092B-C50C-407E-A947-70E740481C1C}">
                <a14:useLocalDpi xmlns:a14="http://schemas.microsoft.com/office/drawing/2010/main" val="0"/>
              </a:ext>
            </a:extLst>
          </a:blip>
          <a:stretch>
            <a:fillRect/>
          </a:stretch>
        </p:blipFill>
        <p:spPr>
          <a:xfrm>
            <a:off x="2152376" y="883869"/>
            <a:ext cx="10070810" cy="5417841"/>
          </a:xfrm>
          <a:prstGeom prst="rect">
            <a:avLst/>
          </a:prstGeom>
        </p:spPr>
      </p:pic>
      <p:pic>
        <p:nvPicPr>
          <p:cNvPr id="19" name="Picture 1" descr="C:\Users\IVO\Desktop\reference\02_05_2006corus_200p.png">
            <a:extLst>
              <a:ext uri="{FF2B5EF4-FFF2-40B4-BE49-F238E27FC236}">
                <a16:creationId xmlns:a16="http://schemas.microsoft.com/office/drawing/2014/main" id="{3DDB7BE0-2228-40E4-B1C4-7C131E54D6E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434" b="89937" l="9000" r="90000">
                        <a14:foregroundMark x1="10500" y1="82390" x2="10500" y2="82390"/>
                        <a14:foregroundMark x1="10500" y1="81132" x2="9000" y2="76101"/>
                        <a14:foregroundMark x1="26500" y1="77987" x2="29000" y2="85535"/>
                        <a14:foregroundMark x1="29000" y1="85535" x2="33500" y2="85535"/>
                        <a14:foregroundMark x1="47000" y1="85535" x2="45500" y2="74214"/>
                        <a14:foregroundMark x1="61000" y1="72956" x2="61000" y2="81132"/>
                        <a14:foregroundMark x1="61000" y1="81132" x2="65500" y2="86164"/>
                        <a14:foregroundMark x1="80500" y1="74843" x2="87500" y2="79874"/>
                      </a14:backgroundRemoval>
                    </a14:imgEffect>
                  </a14:imgLayer>
                </a14:imgProps>
              </a:ext>
            </a:extLst>
          </a:blip>
          <a:srcRect/>
          <a:stretch>
            <a:fillRect/>
          </a:stretch>
        </p:blipFill>
        <p:spPr bwMode="auto">
          <a:xfrm>
            <a:off x="310717" y="1398022"/>
            <a:ext cx="1311177" cy="1042386"/>
          </a:xfrm>
          <a:prstGeom prst="rect">
            <a:avLst/>
          </a:prstGeom>
          <a:noFill/>
        </p:spPr>
      </p:pic>
      <p:pic>
        <p:nvPicPr>
          <p:cNvPr id="20" name="Picture 2">
            <a:extLst>
              <a:ext uri="{FF2B5EF4-FFF2-40B4-BE49-F238E27FC236}">
                <a16:creationId xmlns:a16="http://schemas.microsoft.com/office/drawing/2014/main" id="{ADAE16BC-675B-4199-830D-6ED10C8A1503}"/>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877" b="88889" l="5313" r="90000">
                        <a14:foregroundMark x1="40000" y1="60494" x2="40000" y2="60494"/>
                        <a14:foregroundMark x1="45625" y1="51852" x2="45625" y2="51852"/>
                        <a14:foregroundMark x1="50938" y1="51852" x2="50938" y2="51852"/>
                        <a14:foregroundMark x1="59375" y1="61728" x2="59375" y2="61728"/>
                        <a14:foregroundMark x1="67188" y1="61728" x2="67188" y2="61728"/>
                        <a14:foregroundMark x1="72813" y1="59259" x2="72813" y2="59259"/>
                        <a14:foregroundMark x1="72813" y1="35802" x2="72813" y2="35802"/>
                        <a14:foregroundMark x1="75938" y1="53086" x2="75938" y2="53086"/>
                        <a14:foregroundMark x1="10313" y1="37037" x2="10313" y2="37037"/>
                        <a14:foregroundMark x1="10625" y1="49383" x2="10625" y2="49383"/>
                        <a14:foregroundMark x1="10625" y1="61728" x2="10625" y2="61728"/>
                        <a14:foregroundMark x1="7187" y1="45679" x2="7187" y2="45679"/>
                        <a14:foregroundMark x1="5313" y1="25926" x2="5313" y2="25926"/>
                        <a14:foregroundMark x1="26250" y1="51852" x2="26250" y2="51852"/>
                        <a14:foregroundMark x1="10313" y1="86420" x2="10313" y2="86420"/>
                      </a14:backgroundRemoval>
                    </a14:imgEffect>
                  </a14:imgLayer>
                </a14:imgProps>
              </a:ext>
              <a:ext uri="{28A0092B-C50C-407E-A947-70E740481C1C}">
                <a14:useLocalDpi xmlns:a14="http://schemas.microsoft.com/office/drawing/2010/main" val="0"/>
              </a:ext>
            </a:extLst>
          </a:blip>
          <a:stretch>
            <a:fillRect/>
          </a:stretch>
        </p:blipFill>
        <p:spPr bwMode="auto">
          <a:xfrm>
            <a:off x="85542" y="3695238"/>
            <a:ext cx="2895114" cy="732826"/>
          </a:xfrm>
          <a:prstGeom prst="rect">
            <a:avLst/>
          </a:prstGeom>
          <a:noFill/>
        </p:spPr>
      </p:pic>
      <p:pic>
        <p:nvPicPr>
          <p:cNvPr id="23" name="Picture 6" descr="C:\Users\IVO\Desktop\reference\header_01.gif">
            <a:extLst>
              <a:ext uri="{FF2B5EF4-FFF2-40B4-BE49-F238E27FC236}">
                <a16:creationId xmlns:a16="http://schemas.microsoft.com/office/drawing/2014/main" id="{DA381AEB-769E-4B37-A360-BA610EFCB86D}"/>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0000" b="90000" l="5818" r="92000">
                        <a14:foregroundMark x1="8364" y1="42000" x2="8364" y2="42000"/>
                        <a14:foregroundMark x1="12000" y1="44000" x2="12000" y2="44000"/>
                        <a14:foregroundMark x1="19273" y1="43000" x2="19273" y2="43000"/>
                        <a14:foregroundMark x1="21455" y1="43000" x2="21455" y2="43000"/>
                        <a14:foregroundMark x1="21818" y1="35000" x2="21818" y2="35000"/>
                        <a14:foregroundMark x1="24727" y1="47000" x2="24727" y2="47000"/>
                        <a14:foregroundMark x1="31273" y1="46000" x2="31273" y2="46000"/>
                        <a14:foregroundMark x1="34545" y1="48000" x2="34545" y2="48000"/>
                        <a14:foregroundMark x1="42182" y1="47000" x2="42182" y2="47000"/>
                        <a14:foregroundMark x1="48364" y1="41000" x2="48364" y2="41000"/>
                        <a14:foregroundMark x1="50909" y1="41000" x2="50909" y2="41000"/>
                        <a14:foregroundMark x1="54909" y1="36000" x2="54909" y2="36000"/>
                        <a14:foregroundMark x1="60000" y1="42000" x2="60000" y2="40000"/>
                        <a14:foregroundMark x1="59636" y1="29000" x2="59636" y2="29000"/>
                        <a14:foregroundMark x1="63636" y1="34000" x2="63636" y2="34000"/>
                        <a14:foregroundMark x1="92000" y1="52000" x2="92000" y2="52000"/>
                        <a14:foregroundMark x1="5818" y1="67000" x2="5818" y2="67000"/>
                        <a14:foregroundMark x1="10182" y1="67000" x2="10182" y2="67000"/>
                        <a14:foregroundMark x1="12727" y1="68000" x2="12727" y2="68000"/>
                        <a14:foregroundMark x1="13818" y1="65000" x2="13818" y2="65000"/>
                        <a14:foregroundMark x1="14909" y1="63000" x2="14909" y2="63000"/>
                        <a14:foregroundMark x1="17455" y1="66000" x2="17455" y2="66000"/>
                        <a14:foregroundMark x1="18909" y1="66000" x2="18909" y2="66000"/>
                        <a14:foregroundMark x1="21818" y1="67000" x2="21818" y2="67000"/>
                        <a14:foregroundMark x1="26182" y1="67000" x2="26182" y2="67000"/>
                        <a14:foregroundMark x1="29091" y1="67000" x2="29091" y2="67000"/>
                        <a14:foregroundMark x1="32364" y1="67000" x2="32364" y2="67000"/>
                        <a14:foregroundMark x1="34182" y1="64000" x2="34182" y2="64000"/>
                      </a14:backgroundRemoval>
                    </a14:imgEffect>
                  </a14:imgLayer>
                </a14:imgProps>
              </a:ext>
            </a:extLst>
          </a:blip>
          <a:srcRect/>
          <a:stretch>
            <a:fillRect/>
          </a:stretch>
        </p:blipFill>
        <p:spPr bwMode="auto">
          <a:xfrm>
            <a:off x="544716" y="2760627"/>
            <a:ext cx="2452849" cy="891945"/>
          </a:xfrm>
          <a:prstGeom prst="rect">
            <a:avLst/>
          </a:prstGeom>
          <a:noFill/>
        </p:spPr>
      </p:pic>
      <p:pic>
        <p:nvPicPr>
          <p:cNvPr id="24" name="Picture 7" descr="C:\Users\IVO\Desktop\reference\Immagine.jpg">
            <a:extLst>
              <a:ext uri="{FF2B5EF4-FFF2-40B4-BE49-F238E27FC236}">
                <a16:creationId xmlns:a16="http://schemas.microsoft.com/office/drawing/2014/main" id="{8891BEDD-BF44-4833-90FB-20D1CEDDC891}"/>
              </a:ext>
            </a:extLst>
          </p:cNvPr>
          <p:cNvPicPr>
            <a:picLocks noChangeAspect="1" noChangeArrowheads="1"/>
          </p:cNvPicPr>
          <p:nvPr/>
        </p:nvPicPr>
        <p:blipFill>
          <a:blip r:embed="rId10"/>
          <a:srcRect/>
          <a:stretch>
            <a:fillRect/>
          </a:stretch>
        </p:blipFill>
        <p:spPr bwMode="auto">
          <a:xfrm>
            <a:off x="1745135" y="5942378"/>
            <a:ext cx="1021214" cy="729438"/>
          </a:xfrm>
          <a:prstGeom prst="rect">
            <a:avLst/>
          </a:prstGeom>
          <a:noFill/>
        </p:spPr>
      </p:pic>
      <p:pic>
        <p:nvPicPr>
          <p:cNvPr id="27" name="Picture 12" descr="C:\Users\IVO\Desktop\reference\noksel.jpg">
            <a:extLst>
              <a:ext uri="{FF2B5EF4-FFF2-40B4-BE49-F238E27FC236}">
                <a16:creationId xmlns:a16="http://schemas.microsoft.com/office/drawing/2014/main" id="{EA533D7C-DC14-42A3-8592-8354A91DEBA9}"/>
              </a:ext>
            </a:extLst>
          </p:cNvPr>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8621" b="87931" l="5814" r="89535">
                        <a14:foregroundMark x1="9302" y1="60345" x2="11047" y2="48276"/>
                        <a14:foregroundMark x1="22674" y1="48276" x2="22674" y2="48276"/>
                        <a14:foregroundMark x1="50581" y1="48276" x2="50581" y2="48276"/>
                        <a14:foregroundMark x1="67442" y1="53448" x2="67442" y2="53448"/>
                        <a14:foregroundMark x1="77326" y1="63793" x2="77326" y2="63793"/>
                        <a14:foregroundMark x1="86628" y1="60345" x2="86628" y2="60345"/>
                        <a14:foregroundMark x1="5814" y1="41379" x2="5814" y2="41379"/>
                        <a14:foregroundMark x1="39535" y1="43103" x2="39535" y2="43103"/>
                        <a14:backgroundMark x1="39535" y1="50000" x2="39535" y2="50000"/>
                      </a14:backgroundRemoval>
                    </a14:imgEffect>
                  </a14:imgLayer>
                </a14:imgProps>
              </a:ext>
            </a:extLst>
          </a:blip>
          <a:srcRect/>
          <a:stretch>
            <a:fillRect/>
          </a:stretch>
        </p:blipFill>
        <p:spPr bwMode="auto">
          <a:xfrm>
            <a:off x="4654981" y="4933121"/>
            <a:ext cx="2255113" cy="760445"/>
          </a:xfrm>
          <a:prstGeom prst="rect">
            <a:avLst/>
          </a:prstGeom>
          <a:noFill/>
        </p:spPr>
      </p:pic>
      <p:pic>
        <p:nvPicPr>
          <p:cNvPr id="29" name="Immagine 28">
            <a:extLst>
              <a:ext uri="{FF2B5EF4-FFF2-40B4-BE49-F238E27FC236}">
                <a16:creationId xmlns:a16="http://schemas.microsoft.com/office/drawing/2014/main" id="{C0D32FFA-6157-474E-A1F3-32C7343315AC}"/>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5738" b="88525" l="4386" r="99123">
                        <a14:foregroundMark x1="8772" y1="51639" x2="4678" y2="52459"/>
                        <a14:foregroundMark x1="20760" y1="10656" x2="21345" y2="6557"/>
                        <a14:foregroundMark x1="37427" y1="50000" x2="37427" y2="43443"/>
                        <a14:foregroundMark x1="31579" y1="53279" x2="28947" y2="45902"/>
                        <a14:foregroundMark x1="41520" y1="54918" x2="41520" y2="45082"/>
                        <a14:foregroundMark x1="60526" y1="42623" x2="60234" y2="46721"/>
                        <a14:foregroundMark x1="62865" y1="43443" x2="65789" y2="43443"/>
                        <a14:foregroundMark x1="75146" y1="50000" x2="75146" y2="33607"/>
                        <a14:foregroundMark x1="75146" y1="33607" x2="75731" y2="31967"/>
                        <a14:foregroundMark x1="79825" y1="41803" x2="80117" y2="49180"/>
                        <a14:foregroundMark x1="98246" y1="58197" x2="99123" y2="52459"/>
                        <a14:foregroundMark x1="69591" y1="43443" x2="70760" y2="43443"/>
                        <a14:foregroundMark x1="69006" y1="45082" x2="66667" y2="44262"/>
                        <a14:foregroundMark x1="49123" y1="55738" x2="49123" y2="47541"/>
                        <a14:foregroundMark x1="57018" y1="53279" x2="56725" y2="43443"/>
                        <a14:foregroundMark x1="97661" y1="65574" x2="96784" y2="68852"/>
                      </a14:backgroundRemoval>
                    </a14:imgEffect>
                  </a14:imgLayer>
                </a14:imgProps>
              </a:ext>
            </a:extLst>
          </a:blip>
          <a:stretch>
            <a:fillRect/>
          </a:stretch>
        </p:blipFill>
        <p:spPr>
          <a:xfrm>
            <a:off x="3071860" y="3824383"/>
            <a:ext cx="1869234" cy="666803"/>
          </a:xfrm>
          <a:prstGeom prst="rect">
            <a:avLst/>
          </a:prstGeom>
        </p:spPr>
      </p:pic>
      <p:pic>
        <p:nvPicPr>
          <p:cNvPr id="43" name="Immagine 42">
            <a:extLst>
              <a:ext uri="{FF2B5EF4-FFF2-40B4-BE49-F238E27FC236}">
                <a16:creationId xmlns:a16="http://schemas.microsoft.com/office/drawing/2014/main" id="{04FA1F50-0D52-4656-A852-55FE7998B1CF}"/>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9402" b="92308" l="7407" r="94907">
                        <a14:foregroundMark x1="8796" y1="61538" x2="8796" y2="45299"/>
                        <a14:foregroundMark x1="28241" y1="92308" x2="37500" y2="86325"/>
                        <a14:foregroundMark x1="59259" y1="60684" x2="58796" y2="54701"/>
                        <a14:foregroundMark x1="68056" y1="54701" x2="68056" y2="54701"/>
                        <a14:foregroundMark x1="72222" y1="59829" x2="72222" y2="59829"/>
                        <a14:foregroundMark x1="79630" y1="59829" x2="79630" y2="59829"/>
                        <a14:foregroundMark x1="86111" y1="58120" x2="86111" y2="58120"/>
                        <a14:foregroundMark x1="93519" y1="56410" x2="93519" y2="56410"/>
                        <a14:foregroundMark x1="94907" y1="45299" x2="94907" y2="45299"/>
                        <a14:foregroundMark x1="84259" y1="76068" x2="91667" y2="76068"/>
                      </a14:backgroundRemoval>
                    </a14:imgEffect>
                  </a14:imgLayer>
                </a14:imgProps>
              </a:ext>
            </a:extLst>
          </a:blip>
          <a:stretch>
            <a:fillRect/>
          </a:stretch>
        </p:blipFill>
        <p:spPr>
          <a:xfrm>
            <a:off x="2894210" y="4677705"/>
            <a:ext cx="1471820" cy="797236"/>
          </a:xfrm>
          <a:prstGeom prst="rect">
            <a:avLst/>
          </a:prstGeom>
        </p:spPr>
      </p:pic>
      <p:pic>
        <p:nvPicPr>
          <p:cNvPr id="47" name="Picture 26" descr="Risultati immagini per meko metal">
            <a:extLst>
              <a:ext uri="{FF2B5EF4-FFF2-40B4-BE49-F238E27FC236}">
                <a16:creationId xmlns:a16="http://schemas.microsoft.com/office/drawing/2014/main" id="{7BCDCED6-E9E5-4B9C-849A-3DC923FB14F9}"/>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t="29979" b="29329"/>
          <a:stretch/>
        </p:blipFill>
        <p:spPr bwMode="auto">
          <a:xfrm>
            <a:off x="5093926" y="5636570"/>
            <a:ext cx="2654729" cy="1080278"/>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11">
            <a:extLst>
              <a:ext uri="{FF2B5EF4-FFF2-40B4-BE49-F238E27FC236}">
                <a16:creationId xmlns:a16="http://schemas.microsoft.com/office/drawing/2014/main" id="{07F3667F-288D-496C-ACBA-F1CBA3620C45}"/>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8451" b="92958" l="6504" r="89431">
                        <a14:foregroundMark x1="27642" y1="25352" x2="27642" y2="25352"/>
                        <a14:foregroundMark x1="13008" y1="18310" x2="84553" y2="18310"/>
                        <a14:foregroundMark x1="88618" y1="47887" x2="88618" y2="70423"/>
                        <a14:foregroundMark x1="88618" y1="22535" x2="88618" y2="47887"/>
                        <a14:foregroundMark x1="13821" y1="73239" x2="55285" y2="78873"/>
                        <a14:foregroundMark x1="55285" y1="78873" x2="78862" y2="73239"/>
                        <a14:foregroundMark x1="62602" y1="87324" x2="62602" y2="87324"/>
                        <a14:foregroundMark x1="56098" y1="92958" x2="56098" y2="92958"/>
                        <a14:foregroundMark x1="70732" y1="85915" x2="70732" y2="85915"/>
                        <a14:foregroundMark x1="77236" y1="85915" x2="77236" y2="85915"/>
                        <a14:foregroundMark x1="85366" y1="85915" x2="85366" y2="85915"/>
                        <a14:foregroundMark x1="42276" y1="87324" x2="42276" y2="87324"/>
                        <a14:foregroundMark x1="47154" y1="88732" x2="47154" y2="88732"/>
                        <a14:foregroundMark x1="35772" y1="87324" x2="35772" y2="87324"/>
                        <a14:foregroundMark x1="32520" y1="85915" x2="32520" y2="85915"/>
                        <a14:foregroundMark x1="21951" y1="87324" x2="21951" y2="87324"/>
                        <a14:foregroundMark x1="25203" y1="88732" x2="25203" y2="88732"/>
                        <a14:foregroundMark x1="21138" y1="83099" x2="21138" y2="83099"/>
                        <a14:foregroundMark x1="16260" y1="83099" x2="16260" y2="83099"/>
                        <a14:foregroundMark x1="6504" y1="87324" x2="6504" y2="87324"/>
                        <a14:foregroundMark x1="74797" y1="88732" x2="74797" y2="88732"/>
                        <a14:foregroundMark x1="51220" y1="46479" x2="51220" y2="46479"/>
                        <a14:foregroundMark x1="64228" y1="46479" x2="64228" y2="46479"/>
                        <a14:foregroundMark x1="76423" y1="42254" x2="76423" y2="42254"/>
                        <a14:backgroundMark x1="76423" y1="47887" x2="76423" y2="47887"/>
                      </a14:backgroundRemoval>
                    </a14:imgEffect>
                  </a14:imgLayer>
                </a14:imgProps>
              </a:ext>
            </a:extLst>
          </a:blip>
          <a:stretch>
            <a:fillRect/>
          </a:stretch>
        </p:blipFill>
        <p:spPr>
          <a:xfrm>
            <a:off x="1930644" y="1902987"/>
            <a:ext cx="1171575" cy="676275"/>
          </a:xfrm>
          <a:prstGeom prst="rect">
            <a:avLst/>
          </a:prstGeom>
        </p:spPr>
      </p:pic>
      <p:pic>
        <p:nvPicPr>
          <p:cNvPr id="10" name="Immagine 9">
            <a:extLst>
              <a:ext uri="{FF2B5EF4-FFF2-40B4-BE49-F238E27FC236}">
                <a16:creationId xmlns:a16="http://schemas.microsoft.com/office/drawing/2014/main" id="{6F6058E0-C3B6-401B-AAED-69BC52B0B13D}"/>
              </a:ext>
            </a:extLst>
          </p:cNvPr>
          <p:cNvPicPr>
            <a:picLocks noChangeAspect="1"/>
          </p:cNvPicPr>
          <p:nvPr/>
        </p:nvPicPr>
        <p:blipFill>
          <a:blip r:embed="rId20">
            <a:extLst>
              <a:ext uri="{BEBA8EAE-BF5A-486C-A8C5-ECC9F3942E4B}">
                <a14:imgProps xmlns:a14="http://schemas.microsoft.com/office/drawing/2010/main">
                  <a14:imgLayer r:embed="rId21">
                    <a14:imgEffect>
                      <a14:backgroundRemoval t="4478" b="92537" l="9184" r="91837">
                        <a14:foregroundMark x1="53061" y1="59701" x2="53061" y2="59701"/>
                        <a14:foregroundMark x1="66327" y1="56716" x2="66327" y2="56716"/>
                        <a14:foregroundMark x1="80612" y1="52239" x2="80612" y2="52239"/>
                        <a14:foregroundMark x1="92857" y1="38806" x2="92857" y2="38806"/>
                        <a14:foregroundMark x1="81633" y1="16418" x2="81633" y2="16418"/>
                        <a14:foregroundMark x1="41837" y1="4478" x2="41837" y2="4478"/>
                        <a14:foregroundMark x1="43878" y1="31343" x2="43878" y2="31343"/>
                        <a14:foregroundMark x1="42857" y1="28358" x2="42857" y2="28358"/>
                        <a14:foregroundMark x1="40816" y1="31343" x2="40816" y2="31343"/>
                        <a14:foregroundMark x1="44898" y1="35821" x2="44898" y2="35821"/>
                        <a14:foregroundMark x1="61224" y1="32836" x2="61224" y2="32836"/>
                        <a14:foregroundMark x1="62245" y1="28358" x2="62245" y2="28358"/>
                        <a14:foregroundMark x1="77551" y1="32836" x2="77551" y2="32836"/>
                        <a14:foregroundMark x1="80612" y1="28358" x2="80612" y2="28358"/>
                        <a14:foregroundMark x1="54082" y1="35821" x2="54082" y2="35821"/>
                        <a14:foregroundMark x1="41837" y1="43284" x2="77551" y2="43284"/>
                        <a14:foregroundMark x1="80612" y1="43284" x2="80612" y2="43284"/>
                        <a14:foregroundMark x1="46939" y1="88060" x2="46939" y2="88060"/>
                        <a14:foregroundMark x1="56122" y1="92537" x2="56122" y2="92537"/>
                        <a14:foregroundMark x1="68367" y1="79104" x2="68367" y2="79104"/>
                        <a14:foregroundMark x1="27551" y1="28358" x2="27551" y2="28358"/>
                        <a14:foregroundMark x1="31633" y1="25373" x2="31633" y2="25373"/>
                      </a14:backgroundRemoval>
                    </a14:imgEffect>
                  </a14:imgLayer>
                </a14:imgProps>
              </a:ext>
            </a:extLst>
          </a:blip>
          <a:stretch>
            <a:fillRect/>
          </a:stretch>
        </p:blipFill>
        <p:spPr>
          <a:xfrm>
            <a:off x="144849" y="5946432"/>
            <a:ext cx="1223646" cy="836575"/>
          </a:xfrm>
          <a:prstGeom prst="rect">
            <a:avLst/>
          </a:prstGeom>
        </p:spPr>
      </p:pic>
      <p:pic>
        <p:nvPicPr>
          <p:cNvPr id="2" name="Immagine 1">
            <a:extLst>
              <a:ext uri="{FF2B5EF4-FFF2-40B4-BE49-F238E27FC236}">
                <a16:creationId xmlns:a16="http://schemas.microsoft.com/office/drawing/2014/main" id="{0593826E-FFF1-4754-8D2A-88CD0AB780C5}"/>
              </a:ext>
            </a:extLst>
          </p:cNvPr>
          <p:cNvPicPr>
            <a:picLocks noChangeAspect="1"/>
          </p:cNvPicPr>
          <p:nvPr/>
        </p:nvPicPr>
        <p:blipFill>
          <a:blip r:embed="rId22">
            <a:extLst>
              <a:ext uri="{BEBA8EAE-BF5A-486C-A8C5-ECC9F3942E4B}">
                <a14:imgProps xmlns:a14="http://schemas.microsoft.com/office/drawing/2010/main">
                  <a14:imgLayer r:embed="rId23">
                    <a14:imgEffect>
                      <a14:backgroundRemoval t="9630" b="89630" l="2725" r="94005">
                        <a14:foregroundMark x1="9537" y1="26667" x2="9537" y2="26667"/>
                        <a14:foregroundMark x1="4905" y1="42963" x2="4905" y2="42963"/>
                        <a14:foregroundMark x1="4905" y1="32593" x2="4905" y2="32593"/>
                        <a14:foregroundMark x1="13896" y1="10370" x2="13896" y2="10370"/>
                        <a14:foregroundMark x1="5177" y1="28889" x2="5177" y2="28889"/>
                        <a14:foregroundMark x1="16894" y1="72593" x2="16894" y2="72593"/>
                        <a14:foregroundMark x1="16621" y1="66667" x2="16621" y2="66667"/>
                        <a14:foregroundMark x1="13896" y1="59259" x2="13896" y2="59259"/>
                        <a14:foregroundMark x1="20708" y1="63704" x2="20708" y2="63704"/>
                        <a14:foregroundMark x1="2997" y1="55556" x2="2997" y2="55556"/>
                        <a14:foregroundMark x1="12534" y1="86667" x2="12534" y2="86667"/>
                        <a14:foregroundMark x1="12534" y1="86667" x2="12534" y2="86667"/>
                        <a14:foregroundMark x1="30790" y1="35556" x2="30790" y2="35556"/>
                        <a14:foregroundMark x1="24251" y1="27407" x2="24251" y2="27407"/>
                        <a14:foregroundMark x1="25613" y1="47407" x2="25613" y2="47407"/>
                        <a14:foregroundMark x1="45777" y1="32593" x2="45777" y2="32593"/>
                        <a14:foregroundMark x1="54496" y1="34074" x2="54496" y2="34074"/>
                        <a14:foregroundMark x1="64850" y1="31852" x2="64850" y2="31852"/>
                        <a14:foregroundMark x1="68665" y1="28889" x2="68665" y2="28889"/>
                        <a14:foregroundMark x1="71117" y1="31852" x2="71117" y2="31852"/>
                        <a14:foregroundMark x1="81471" y1="26667" x2="81471" y2="26667"/>
                        <a14:foregroundMark x1="89918" y1="30370" x2="89918" y2="30370"/>
                        <a14:foregroundMark x1="94005" y1="40000" x2="94005" y2="40000"/>
                      </a14:backgroundRemoval>
                    </a14:imgEffect>
                  </a14:imgLayer>
                </a14:imgProps>
              </a:ext>
            </a:extLst>
          </a:blip>
          <a:stretch>
            <a:fillRect/>
          </a:stretch>
        </p:blipFill>
        <p:spPr>
          <a:xfrm>
            <a:off x="3518920" y="3006103"/>
            <a:ext cx="2255112" cy="700749"/>
          </a:xfrm>
          <a:prstGeom prst="rect">
            <a:avLst/>
          </a:prstGeom>
        </p:spPr>
      </p:pic>
      <p:pic>
        <p:nvPicPr>
          <p:cNvPr id="39" name="Immagine 38">
            <a:extLst>
              <a:ext uri="{FF2B5EF4-FFF2-40B4-BE49-F238E27FC236}">
                <a16:creationId xmlns:a16="http://schemas.microsoft.com/office/drawing/2014/main" id="{B1BE72CD-C222-40D4-8D61-E38CF084CD57}"/>
              </a:ext>
            </a:extLst>
          </p:cNvPr>
          <p:cNvPicPr>
            <a:picLocks noChangeAspect="1"/>
          </p:cNvPicPr>
          <p:nvPr/>
        </p:nvPicPr>
        <p:blipFill>
          <a:blip r:embed="rId24"/>
          <a:stretch>
            <a:fillRect/>
          </a:stretch>
        </p:blipFill>
        <p:spPr>
          <a:xfrm>
            <a:off x="3208053" y="6034288"/>
            <a:ext cx="1800225" cy="400050"/>
          </a:xfrm>
          <a:prstGeom prst="rect">
            <a:avLst/>
          </a:prstGeom>
        </p:spPr>
      </p:pic>
      <p:pic>
        <p:nvPicPr>
          <p:cNvPr id="40" name="Immagine 39">
            <a:extLst>
              <a:ext uri="{FF2B5EF4-FFF2-40B4-BE49-F238E27FC236}">
                <a16:creationId xmlns:a16="http://schemas.microsoft.com/office/drawing/2014/main" id="{AEF7C482-B771-4467-9A66-35A26D2CE285}"/>
              </a:ext>
            </a:extLst>
          </p:cNvPr>
          <p:cNvPicPr>
            <a:picLocks noChangeAspect="1"/>
          </p:cNvPicPr>
          <p:nvPr/>
        </p:nvPicPr>
        <p:blipFill>
          <a:blip r:embed="rId25">
            <a:extLst>
              <a:ext uri="{BEBA8EAE-BF5A-486C-A8C5-ECC9F3942E4B}">
                <a14:imgProps xmlns:a14="http://schemas.microsoft.com/office/drawing/2010/main">
                  <a14:imgLayer r:embed="rId26">
                    <a14:imgEffect>
                      <a14:backgroundRemoval t="4082" b="89796" l="4430" r="91139">
                        <a14:foregroundMark x1="5696" y1="46939" x2="5696" y2="34694"/>
                        <a14:foregroundMark x1="5696" y1="28571" x2="5696" y2="22449"/>
                        <a14:foregroundMark x1="10759" y1="48980" x2="5696" y2="46939"/>
                        <a14:foregroundMark x1="15823" y1="42857" x2="15823" y2="28571"/>
                        <a14:foregroundMark x1="18354" y1="48980" x2="21519" y2="46939"/>
                        <a14:foregroundMark x1="46203" y1="40816" x2="46835" y2="38776"/>
                        <a14:foregroundMark x1="43671" y1="48980" x2="39873" y2="46939"/>
                        <a14:foregroundMark x1="39241" y1="28571" x2="43038" y2="18367"/>
                        <a14:foregroundMark x1="53797" y1="38776" x2="53797" y2="24490"/>
                        <a14:foregroundMark x1="60127" y1="42857" x2="60127" y2="28571"/>
                        <a14:foregroundMark x1="70886" y1="40816" x2="74684" y2="48980"/>
                        <a14:foregroundMark x1="85443" y1="28571" x2="90506" y2="42857"/>
                        <a14:foregroundMark x1="34810" y1="67347" x2="81646" y2="63265"/>
                        <a14:foregroundMark x1="81646" y1="63265" x2="91139" y2="65306"/>
                      </a14:backgroundRemoval>
                    </a14:imgEffect>
                  </a14:imgLayer>
                </a14:imgProps>
              </a:ext>
            </a:extLst>
          </a:blip>
          <a:stretch>
            <a:fillRect/>
          </a:stretch>
        </p:blipFill>
        <p:spPr>
          <a:xfrm>
            <a:off x="7542778" y="6119927"/>
            <a:ext cx="1813537" cy="562426"/>
          </a:xfrm>
          <a:prstGeom prst="rect">
            <a:avLst/>
          </a:prstGeom>
        </p:spPr>
      </p:pic>
      <p:pic>
        <p:nvPicPr>
          <p:cNvPr id="45" name="Immagine 44">
            <a:extLst>
              <a:ext uri="{FF2B5EF4-FFF2-40B4-BE49-F238E27FC236}">
                <a16:creationId xmlns:a16="http://schemas.microsoft.com/office/drawing/2014/main" id="{0C94633B-CC02-4812-925A-E9B317B9CDFA}"/>
              </a:ext>
            </a:extLst>
          </p:cNvPr>
          <p:cNvPicPr>
            <a:picLocks noChangeAspect="1"/>
          </p:cNvPicPr>
          <p:nvPr/>
        </p:nvPicPr>
        <p:blipFill>
          <a:blip r:embed="rId27"/>
          <a:stretch>
            <a:fillRect/>
          </a:stretch>
        </p:blipFill>
        <p:spPr>
          <a:xfrm>
            <a:off x="5442218" y="3717574"/>
            <a:ext cx="756921" cy="1047247"/>
          </a:xfrm>
          <a:prstGeom prst="rect">
            <a:avLst/>
          </a:prstGeom>
        </p:spPr>
      </p:pic>
      <p:pic>
        <p:nvPicPr>
          <p:cNvPr id="50" name="Picture 4" descr="C:\Users\IVO\Desktop\reference\ferpinta_logo.jpg">
            <a:extLst>
              <a:ext uri="{FF2B5EF4-FFF2-40B4-BE49-F238E27FC236}">
                <a16:creationId xmlns:a16="http://schemas.microsoft.com/office/drawing/2014/main" id="{74743FBC-5C98-425C-B298-628172850E85}"/>
              </a:ext>
            </a:extLst>
          </p:cNvPr>
          <p:cNvPicPr>
            <a:picLocks noChangeAspect="1" noChangeArrowheads="1"/>
          </p:cNvPicPr>
          <p:nvPr/>
        </p:nvPicPr>
        <p:blipFill>
          <a:blip r:embed="rId28"/>
          <a:srcRect/>
          <a:stretch>
            <a:fillRect/>
          </a:stretch>
        </p:blipFill>
        <p:spPr bwMode="auto">
          <a:xfrm>
            <a:off x="396947" y="4860179"/>
            <a:ext cx="1943096" cy="549563"/>
          </a:xfrm>
          <a:prstGeom prst="rect">
            <a:avLst/>
          </a:prstGeom>
          <a:noFill/>
        </p:spPr>
      </p:pic>
      <p:pic>
        <p:nvPicPr>
          <p:cNvPr id="51" name="Immagine 50">
            <a:extLst>
              <a:ext uri="{FF2B5EF4-FFF2-40B4-BE49-F238E27FC236}">
                <a16:creationId xmlns:a16="http://schemas.microsoft.com/office/drawing/2014/main" id="{C3618E55-F7B4-48D3-A982-0AB8E78803A7}"/>
              </a:ext>
            </a:extLst>
          </p:cNvPr>
          <p:cNvPicPr>
            <a:picLocks noChangeAspect="1"/>
          </p:cNvPicPr>
          <p:nvPr/>
        </p:nvPicPr>
        <p:blipFill>
          <a:blip r:embed="rId29">
            <a:extLst>
              <a:ext uri="{BEBA8EAE-BF5A-486C-A8C5-ECC9F3942E4B}">
                <a14:imgProps xmlns:a14="http://schemas.microsoft.com/office/drawing/2010/main">
                  <a14:imgLayer r:embed="rId30">
                    <a14:imgEffect>
                      <a14:backgroundRemoval t="6944" b="88889" l="4000" r="91333">
                        <a14:foregroundMark x1="4000" y1="23611" x2="4000" y2="23611"/>
                        <a14:foregroundMark x1="55333" y1="29167" x2="90667" y2="37500"/>
                        <a14:foregroundMark x1="16667" y1="52778" x2="16667" y2="52778"/>
                        <a14:foregroundMark x1="22667" y1="47222" x2="22667" y2="47222"/>
                        <a14:foregroundMark x1="29333" y1="47222" x2="29333" y2="47222"/>
                        <a14:foregroundMark x1="39333" y1="50000" x2="39333" y2="50000"/>
                        <a14:foregroundMark x1="44000" y1="50000" x2="44000" y2="50000"/>
                        <a14:foregroundMark x1="34000" y1="48611" x2="34000" y2="48611"/>
                        <a14:foregroundMark x1="34000" y1="56944" x2="34000" y2="56944"/>
                        <a14:foregroundMark x1="14667" y1="75000" x2="14667" y2="75000"/>
                        <a14:foregroundMark x1="13333" y1="72222" x2="13333" y2="72222"/>
                        <a14:foregroundMark x1="13333" y1="77778" x2="13333" y2="77778"/>
                        <a14:foregroundMark x1="22000" y1="75000" x2="22000" y2="75000"/>
                        <a14:foregroundMark x1="25333" y1="77778" x2="25333" y2="77778"/>
                        <a14:foregroundMark x1="30000" y1="77778" x2="30000" y2="77778"/>
                        <a14:foregroundMark x1="34000" y1="77778" x2="34000" y2="77778"/>
                        <a14:foregroundMark x1="39333" y1="79167" x2="39333" y2="79167"/>
                        <a14:foregroundMark x1="45333" y1="75000" x2="45333" y2="75000"/>
                        <a14:foregroundMark x1="48000" y1="77778" x2="48000" y2="77778"/>
                        <a14:foregroundMark x1="53333" y1="79167" x2="53333" y2="79167"/>
                        <a14:foregroundMark x1="57333" y1="79167" x2="57333" y2="79167"/>
                        <a14:foregroundMark x1="65333" y1="79167" x2="65333" y2="79167"/>
                        <a14:foregroundMark x1="71333" y1="79167" x2="71333" y2="79167"/>
                        <a14:foregroundMark x1="77333" y1="73611" x2="77333" y2="73611"/>
                        <a14:foregroundMark x1="81333" y1="77778" x2="81333" y2="77778"/>
                        <a14:foregroundMark x1="88667" y1="81944" x2="88667" y2="81944"/>
                        <a14:foregroundMark x1="91333" y1="81944" x2="91333" y2="81944"/>
                      </a14:backgroundRemoval>
                    </a14:imgEffect>
                  </a14:imgLayer>
                </a14:imgProps>
              </a:ext>
            </a:extLst>
          </a:blip>
          <a:stretch>
            <a:fillRect/>
          </a:stretch>
        </p:blipFill>
        <p:spPr>
          <a:xfrm>
            <a:off x="3849978" y="1693376"/>
            <a:ext cx="2182233" cy="1047472"/>
          </a:xfrm>
          <a:prstGeom prst="rect">
            <a:avLst/>
          </a:prstGeom>
        </p:spPr>
      </p:pic>
      <p:pic>
        <p:nvPicPr>
          <p:cNvPr id="4" name="Immagine 3" descr="Immagine che contiene testo&#10;&#10;Descrizione generata automaticamente">
            <a:extLst>
              <a:ext uri="{FF2B5EF4-FFF2-40B4-BE49-F238E27FC236}">
                <a16:creationId xmlns:a16="http://schemas.microsoft.com/office/drawing/2014/main" id="{C6934F9C-C832-4909-9E83-76E73917E195}"/>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7802911" y="4968602"/>
            <a:ext cx="2255114" cy="1043082"/>
          </a:xfrm>
          <a:prstGeom prst="rect">
            <a:avLst/>
          </a:prstGeom>
        </p:spPr>
      </p:pic>
      <p:pic>
        <p:nvPicPr>
          <p:cNvPr id="7" name="Immagine 6">
            <a:extLst>
              <a:ext uri="{FF2B5EF4-FFF2-40B4-BE49-F238E27FC236}">
                <a16:creationId xmlns:a16="http://schemas.microsoft.com/office/drawing/2014/main" id="{F3FD806B-D3B4-4554-A122-AE27F5EF77A0}"/>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9724997" y="5928866"/>
            <a:ext cx="2105025" cy="742950"/>
          </a:xfrm>
          <a:prstGeom prst="rect">
            <a:avLst/>
          </a:prstGeom>
        </p:spPr>
      </p:pic>
      <p:pic>
        <p:nvPicPr>
          <p:cNvPr id="11" name="Immagine 10" descr="Immagine che contiene testo&#10;&#10;Descrizione generata automaticamente">
            <a:extLst>
              <a:ext uri="{FF2B5EF4-FFF2-40B4-BE49-F238E27FC236}">
                <a16:creationId xmlns:a16="http://schemas.microsoft.com/office/drawing/2014/main" id="{7DBDF4DA-92C2-4849-980C-CD13112EDED3}"/>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29499" y="4956164"/>
            <a:ext cx="1673974" cy="855182"/>
          </a:xfrm>
          <a:prstGeom prst="rect">
            <a:avLst/>
          </a:prstGeom>
        </p:spPr>
      </p:pic>
    </p:spTree>
    <p:extLst>
      <p:ext uri="{BB962C8B-B14F-4D97-AF65-F5344CB8AC3E}">
        <p14:creationId xmlns:p14="http://schemas.microsoft.com/office/powerpoint/2010/main" val="150256364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1" y="0"/>
            <a:ext cx="12192001" cy="738146"/>
          </a:xfrm>
          <a:noFill/>
        </p:spPr>
        <p:txBody>
          <a:bodyPr>
            <a:noAutofit/>
          </a:bodyPr>
          <a:lstStyle/>
          <a:p>
            <a:r>
              <a:rPr lang="en-US" sz="4400" dirty="0">
                <a:solidFill>
                  <a:srgbClr val="C00000"/>
                </a:solidFill>
                <a:latin typeface="Nasa" panose="020B0500000000000000" pitchFamily="34" charset="0"/>
              </a:rPr>
              <a:t>REFERENCES – North America</a:t>
            </a:r>
            <a:endParaRPr lang="it-IT" sz="4400" dirty="0">
              <a:solidFill>
                <a:srgbClr val="C00000"/>
              </a:solidFill>
              <a:latin typeface="Nasa" panose="020B0500000000000000" pitchFamily="34" charset="0"/>
            </a:endParaRPr>
          </a:p>
        </p:txBody>
      </p:sp>
      <p:pic>
        <p:nvPicPr>
          <p:cNvPr id="6" name="Immagine 5">
            <a:extLst>
              <a:ext uri="{FF2B5EF4-FFF2-40B4-BE49-F238E27FC236}">
                <a16:creationId xmlns:a16="http://schemas.microsoft.com/office/drawing/2014/main" id="{1AE35330-F9C8-41B5-82FA-58C72874E15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353" b="98824" l="633" r="89557">
                        <a14:foregroundMark x1="6962" y1="17353" x2="12816" y2="20294"/>
                        <a14:foregroundMark x1="12816" y1="20294" x2="16930" y2="25588"/>
                        <a14:foregroundMark x1="16930" y1="25588" x2="18196" y2="38824"/>
                        <a14:foregroundMark x1="18196" y1="38824" x2="18513" y2="39412"/>
                        <a14:foregroundMark x1="4589" y1="17353" x2="3006" y2="21471"/>
                        <a14:foregroundMark x1="3758" y1="25000" x2="1741" y2="26765"/>
                        <a14:foregroundMark x1="4430" y1="24412" x2="3758" y2="25000"/>
                        <a14:foregroundMark x1="4905" y1="24412" x2="4272" y2="26765"/>
                        <a14:foregroundMark x1="13924" y1="11176" x2="17563" y2="12941"/>
                        <a14:foregroundMark x1="21835" y1="5000" x2="23892" y2="6471"/>
                        <a14:foregroundMark x1="25000" y1="2941" x2="26899" y2="2647"/>
                        <a14:foregroundMark x1="31962" y1="6765" x2="34810" y2="11176"/>
                        <a14:foregroundMark x1="40665" y1="12059" x2="40665" y2="12059"/>
                        <a14:foregroundMark x1="31646" y1="31176" x2="31646" y2="31176"/>
                        <a14:foregroundMark x1="21203" y1="8824" x2="23259" y2="10000"/>
                        <a14:foregroundMark x1="18987" y1="5588" x2="18987" y2="5588"/>
                        <a14:foregroundMark x1="16139" y1="7059" x2="16139" y2="7059"/>
                        <a14:foregroundMark x1="14399" y1="7941" x2="14399" y2="7941"/>
                        <a14:foregroundMark x1="19462" y1="8529" x2="19462" y2="8529"/>
                        <a14:foregroundMark x1="19937" y1="11471" x2="19937" y2="11471"/>
                        <a14:foregroundMark x1="26266" y1="18529" x2="26266" y2="18529"/>
                        <a14:foregroundMark x1="24367" y1="45588" x2="24367" y2="45588"/>
                        <a14:foregroundMark x1="21994" y1="51765" x2="22627" y2="53529"/>
                        <a14:foregroundMark x1="25000" y1="49706" x2="25791" y2="50588"/>
                        <a14:foregroundMark x1="27532" y1="52059" x2="28481" y2="52059"/>
                        <a14:foregroundMark x1="30163" y1="53824" x2="30222" y2="54118"/>
                        <a14:foregroundMark x1="30103" y1="53529" x2="30163" y2="53824"/>
                        <a14:foregroundMark x1="29747" y1="51765" x2="30103" y2="53529"/>
                        <a14:foregroundMark x1="26424" y1="19412" x2="25949" y2="19412"/>
                        <a14:foregroundMark x1="25475" y1="19706" x2="25475" y2="19706"/>
                        <a14:foregroundMark x1="24525" y1="20882" x2="24525" y2="20882"/>
                        <a14:foregroundMark x1="791" y1="27647" x2="791" y2="27647"/>
                        <a14:foregroundMark x1="5696" y1="74118" x2="5696" y2="74118"/>
                        <a14:foregroundMark x1="8544" y1="76176" x2="10759" y2="76765"/>
                        <a14:foregroundMark x1="11551" y1="77353" x2="13291" y2="78235"/>
                        <a14:foregroundMark x1="16930" y1="79412" x2="17563" y2="79412"/>
                        <a14:foregroundMark x1="27057" y1="95294" x2="27057" y2="97059"/>
                        <a14:foregroundMark x1="28323" y1="98824" x2="28323" y2="98824"/>
                        <a14:foregroundMark x1="28481" y1="98824" x2="28481" y2="98824"/>
                        <a14:foregroundMark x1="30222" y1="96471" x2="30222" y2="96471"/>
                        <a14:foregroundMark x1="30854" y1="96471" x2="30854" y2="96471"/>
                        <a14:foregroundMark x1="21835" y1="63529" x2="21835" y2="63529"/>
                        <a14:foregroundMark x1="21994" y1="62941" x2="21994" y2="62941"/>
                        <a14:foregroundMark x1="22310" y1="63529" x2="22310" y2="63529"/>
                        <a14:foregroundMark x1="10759" y1="26176" x2="10601" y2="27647"/>
                        <a14:foregroundMark x1="25000" y1="46176" x2="26424" y2="49118"/>
                        <a14:foregroundMark x1="28165" y1="51471" x2="28165" y2="51471"/>
                        <a14:backgroundMark x1="21994" y1="12647" x2="21994" y2="12647"/>
                        <a14:backgroundMark x1="25158" y1="17353" x2="25158" y2="17353"/>
                        <a14:backgroundMark x1="26266" y1="20294" x2="26266" y2="20294"/>
                        <a14:backgroundMark x1="1582" y1="25000" x2="1582" y2="25000"/>
                        <a14:backgroundMark x1="48101" y1="32941" x2="64557" y2="26765"/>
                        <a14:backgroundMark x1="64557" y1="26765" x2="75633" y2="15882"/>
                        <a14:backgroundMark x1="75633" y1="15882" x2="74367" y2="23824"/>
                        <a14:backgroundMark x1="74367" y1="23824" x2="70728" y2="28235"/>
                        <a14:backgroundMark x1="70728" y1="28235" x2="73418" y2="35294"/>
                        <a14:backgroundMark x1="73418" y1="35294" x2="79114" y2="27353"/>
                        <a14:backgroundMark x1="79114" y1="27353" x2="76899" y2="36471"/>
                        <a14:backgroundMark x1="76899" y1="36471" x2="71994" y2="42353"/>
                        <a14:backgroundMark x1="71994" y1="42353" x2="67089" y2="42647"/>
                        <a14:backgroundMark x1="67089" y1="42647" x2="62342" y2="39412"/>
                        <a14:backgroundMark x1="62342" y1="39412" x2="57753" y2="41176"/>
                        <a14:backgroundMark x1="57753" y1="41176" x2="61867" y2="50882"/>
                        <a14:backgroundMark x1="61867" y1="50882" x2="53797" y2="50882"/>
                        <a14:backgroundMark x1="53797" y1="50882" x2="54430" y2="71176"/>
                        <a14:backgroundMark x1="54430" y1="71176" x2="50791" y2="53235"/>
                        <a14:backgroundMark x1="50791" y1="53235" x2="46835" y2="49706"/>
                        <a14:backgroundMark x1="46835" y1="49706" x2="47152" y2="51765"/>
                        <a14:backgroundMark x1="22785" y1="47941" x2="22785" y2="47941"/>
                        <a14:backgroundMark x1="24684" y1="51765" x2="24684" y2="51765"/>
                        <a14:backgroundMark x1="25158" y1="54706" x2="25158" y2="54706"/>
                        <a14:backgroundMark x1="28323" y1="53529" x2="28323" y2="53529"/>
                        <a14:backgroundMark x1="29272" y1="53824" x2="29272" y2="53824"/>
                        <a14:backgroundMark x1="18513" y1="11471" x2="18513" y2="11471"/>
                      </a14:backgroundRemoval>
                    </a14:imgEffect>
                  </a14:imgLayer>
                </a14:imgProps>
              </a:ext>
              <a:ext uri="{28A0092B-C50C-407E-A947-70E740481C1C}">
                <a14:useLocalDpi xmlns:a14="http://schemas.microsoft.com/office/drawing/2010/main" val="0"/>
              </a:ext>
            </a:extLst>
          </a:blip>
          <a:stretch>
            <a:fillRect/>
          </a:stretch>
        </p:blipFill>
        <p:spPr>
          <a:xfrm>
            <a:off x="31394" y="925188"/>
            <a:ext cx="10575140" cy="5689158"/>
          </a:xfrm>
          <a:prstGeom prst="rect">
            <a:avLst/>
          </a:prstGeom>
        </p:spPr>
      </p:pic>
      <p:pic>
        <p:nvPicPr>
          <p:cNvPr id="7" name="Picture 4" descr="MARKIN Tubing, LP">
            <a:extLst>
              <a:ext uri="{FF2B5EF4-FFF2-40B4-BE49-F238E27FC236}">
                <a16:creationId xmlns:a16="http://schemas.microsoft.com/office/drawing/2014/main" id="{914C8D86-DD58-4E45-80C6-35144B1341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3675" y="4971684"/>
            <a:ext cx="2102032" cy="403651"/>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14">
            <a:extLst>
              <a:ext uri="{FF2B5EF4-FFF2-40B4-BE49-F238E27FC236}">
                <a16:creationId xmlns:a16="http://schemas.microsoft.com/office/drawing/2014/main" id="{2CCBA5E9-163D-4F2E-BE74-33E770FB1FA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5488" b="92683" l="5143" r="97143">
                        <a14:foregroundMark x1="6857" y1="47561" x2="5143" y2="54878"/>
                        <a14:foregroundMark x1="31429" y1="91463" x2="46857" y2="92683"/>
                        <a14:foregroundMark x1="46857" y1="92683" x2="59429" y2="91463"/>
                        <a14:foregroundMark x1="88000" y1="50610" x2="68571" y2="18902"/>
                        <a14:foregroundMark x1="78857" y1="69512" x2="92000" y2="50610"/>
                        <a14:foregroundMark x1="96571" y1="46341" x2="97143" y2="40854"/>
                        <a14:foregroundMark x1="39429" y1="14634" x2="53143" y2="6098"/>
                        <a14:foregroundMark x1="53143" y1="6098" x2="56571" y2="5488"/>
                        <a14:foregroundMark x1="36571" y1="51220" x2="30286" y2="40854"/>
                        <a14:foregroundMark x1="30286" y1="39024" x2="30857" y2="32927"/>
                        <a14:foregroundMark x1="52571" y1="35976" x2="52571" y2="31098"/>
                        <a14:foregroundMark x1="49714" y1="86585" x2="40000" y2="81098"/>
                        <a14:foregroundMark x1="29714" y1="87195" x2="25143" y2="82927"/>
                        <a14:foregroundMark x1="65143" y1="60366" x2="60000" y2="45732"/>
                        <a14:foregroundMark x1="43429" y1="75610" x2="28571" y2="61585"/>
                      </a14:backgroundRemoval>
                    </a14:imgEffect>
                  </a14:imgLayer>
                </a14:imgProps>
              </a:ext>
            </a:extLst>
          </a:blip>
          <a:stretch>
            <a:fillRect/>
          </a:stretch>
        </p:blipFill>
        <p:spPr>
          <a:xfrm>
            <a:off x="5223487" y="5147887"/>
            <a:ext cx="1244418" cy="1166197"/>
          </a:xfrm>
          <a:prstGeom prst="rect">
            <a:avLst/>
          </a:prstGeom>
        </p:spPr>
      </p:pic>
      <p:pic>
        <p:nvPicPr>
          <p:cNvPr id="16" name="Immagine 15">
            <a:extLst>
              <a:ext uri="{FF2B5EF4-FFF2-40B4-BE49-F238E27FC236}">
                <a16:creationId xmlns:a16="http://schemas.microsoft.com/office/drawing/2014/main" id="{DB808368-9694-4987-8A38-C4F2BFC0D5AF}"/>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43215" b="60856" l="10000" r="90000">
                        <a14:foregroundMark x1="12305" y1="56641" x2="14551" y2="52214"/>
                        <a14:foregroundMark x1="14551" y1="52214" x2="14551" y2="52083"/>
                        <a14:foregroundMark x1="14941" y1="45443" x2="17871" y2="45443"/>
                        <a14:foregroundMark x1="19922" y1="54036" x2="20117" y2="52604"/>
                        <a14:foregroundMark x1="25098" y1="51953" x2="25098" y2="49870"/>
                        <a14:foregroundMark x1="29883" y1="51823" x2="29883" y2="49870"/>
                        <a14:foregroundMark x1="35059" y1="52734" x2="35059" y2="50130"/>
                        <a14:foregroundMark x1="42773" y1="53906" x2="43945" y2="50651"/>
                        <a14:foregroundMark x1="46973" y1="53385" x2="47754" y2="50130"/>
                        <a14:foregroundMark x1="54102" y1="52604" x2="54492" y2="49740"/>
                        <a14:foregroundMark x1="61328" y1="52214" x2="61914" y2="50260"/>
                        <a14:foregroundMark x1="69531" y1="52734" x2="70801" y2="50521"/>
                        <a14:foregroundMark x1="18164" y1="45182" x2="18262" y2="44271"/>
                      </a14:backgroundRemoval>
                    </a14:imgEffect>
                  </a14:imgLayer>
                </a14:imgProps>
              </a:ext>
            </a:extLst>
          </a:blip>
          <a:srcRect t="41010" b="36939"/>
          <a:stretch/>
        </p:blipFill>
        <p:spPr>
          <a:xfrm>
            <a:off x="5685374" y="1302932"/>
            <a:ext cx="4000905" cy="661662"/>
          </a:xfrm>
          <a:prstGeom prst="rect">
            <a:avLst/>
          </a:prstGeom>
        </p:spPr>
      </p:pic>
      <p:pic>
        <p:nvPicPr>
          <p:cNvPr id="17" name="Picture 2" descr="Risultati immagini per axis tube and pipe">
            <a:extLst>
              <a:ext uri="{FF2B5EF4-FFF2-40B4-BE49-F238E27FC236}">
                <a16:creationId xmlns:a16="http://schemas.microsoft.com/office/drawing/2014/main" id="{08237D98-9AD4-4033-9855-7C83CD0EF7C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51072" y="2387011"/>
            <a:ext cx="1986153" cy="91993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0" descr="Immagine correlata">
            <a:extLst>
              <a:ext uri="{FF2B5EF4-FFF2-40B4-BE49-F238E27FC236}">
                <a16:creationId xmlns:a16="http://schemas.microsoft.com/office/drawing/2014/main" id="{5604691A-4D34-4990-B1FA-7EAAC8125F0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74829" y="3610211"/>
            <a:ext cx="2063588" cy="871448"/>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46F8CD2F-6DD3-4DE9-9D26-AA00AA5F709C}"/>
              </a:ext>
            </a:extLst>
          </p:cNvPr>
          <p:cNvPicPr>
            <a:picLocks noChangeAspect="1"/>
          </p:cNvPicPr>
          <p:nvPr/>
        </p:nvPicPr>
        <p:blipFill>
          <a:blip r:embed="rId11"/>
          <a:stretch>
            <a:fillRect/>
          </a:stretch>
        </p:blipFill>
        <p:spPr>
          <a:xfrm>
            <a:off x="9733550" y="2504796"/>
            <a:ext cx="1883512" cy="669007"/>
          </a:xfrm>
          <a:prstGeom prst="rect">
            <a:avLst/>
          </a:prstGeom>
        </p:spPr>
      </p:pic>
      <p:pic>
        <p:nvPicPr>
          <p:cNvPr id="19" name="Immagine 18">
            <a:extLst>
              <a:ext uri="{FF2B5EF4-FFF2-40B4-BE49-F238E27FC236}">
                <a16:creationId xmlns:a16="http://schemas.microsoft.com/office/drawing/2014/main" id="{F2A02633-754B-4A7D-9CC6-9D11D8A4E798}"/>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8537" b="87805" l="3505" r="97664">
                        <a14:foregroundMark x1="58645" y1="18293" x2="58645" y2="18293"/>
                        <a14:foregroundMark x1="63318" y1="40244" x2="63318" y2="40244"/>
                        <a14:foregroundMark x1="75234" y1="26829" x2="75234" y2="26829"/>
                        <a14:foregroundMark x1="80607" y1="52439" x2="80607" y2="52439"/>
                        <a14:foregroundMark x1="85748" y1="47561" x2="85748" y2="47561"/>
                        <a14:foregroundMark x1="93224" y1="39024" x2="93224" y2="39024"/>
                        <a14:foregroundMark x1="97897" y1="52439" x2="97897" y2="52439"/>
                        <a14:foregroundMark x1="28271" y1="45122" x2="28271" y2="45122"/>
                        <a14:foregroundMark x1="22196" y1="35366" x2="22196" y2="35366"/>
                        <a14:foregroundMark x1="3505" y1="25610" x2="3505" y2="25610"/>
                        <a14:foregroundMark x1="5140" y1="17073" x2="8178" y2="45122"/>
                        <a14:foregroundMark x1="10748" y1="36585" x2="10748" y2="36585"/>
                      </a14:backgroundRemoval>
                    </a14:imgEffect>
                  </a14:imgLayer>
                </a14:imgProps>
              </a:ext>
            </a:extLst>
          </a:blip>
          <a:stretch>
            <a:fillRect/>
          </a:stretch>
        </p:blipFill>
        <p:spPr>
          <a:xfrm>
            <a:off x="8350925" y="3903967"/>
            <a:ext cx="3319656" cy="636009"/>
          </a:xfrm>
          <a:prstGeom prst="rect">
            <a:avLst/>
          </a:prstGeom>
        </p:spPr>
      </p:pic>
      <p:pic>
        <p:nvPicPr>
          <p:cNvPr id="20" name="Immagine 19">
            <a:extLst>
              <a:ext uri="{FF2B5EF4-FFF2-40B4-BE49-F238E27FC236}">
                <a16:creationId xmlns:a16="http://schemas.microsoft.com/office/drawing/2014/main" id="{1BBBB21E-FFE4-425D-88D5-9096D4206EAB}"/>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7463" b="91045" l="2119" r="95763">
                        <a14:foregroundMark x1="21186" y1="40299" x2="21186" y2="40299"/>
                        <a14:foregroundMark x1="10169" y1="22388" x2="10169" y2="22388"/>
                        <a14:foregroundMark x1="7203" y1="70149" x2="7203" y2="70149"/>
                        <a14:foregroundMark x1="2966" y1="64179" x2="2966" y2="64179"/>
                        <a14:foregroundMark x1="21186" y1="73134" x2="21186" y2="73134"/>
                        <a14:foregroundMark x1="34322" y1="43284" x2="34322" y2="43284"/>
                        <a14:foregroundMark x1="46610" y1="59701" x2="46610" y2="59701"/>
                        <a14:foregroundMark x1="43220" y1="70149" x2="43220" y2="70149"/>
                        <a14:foregroundMark x1="58475" y1="40299" x2="58475" y2="40299"/>
                        <a14:foregroundMark x1="70763" y1="67164" x2="70763" y2="67164"/>
                        <a14:foregroundMark x1="84322" y1="53731" x2="84322" y2="53731"/>
                        <a14:foregroundMark x1="95763" y1="26866" x2="95763" y2="26866"/>
                        <a14:foregroundMark x1="61441" y1="64179" x2="61441" y2="64179"/>
                        <a14:foregroundMark x1="50424" y1="68657" x2="50424" y2="68657"/>
                        <a14:foregroundMark x1="33051" y1="68657" x2="33051" y2="68657"/>
                        <a14:foregroundMark x1="33051" y1="73134" x2="33051" y2="73134"/>
                        <a14:foregroundMark x1="32627" y1="70149" x2="32627" y2="70149"/>
                        <a14:foregroundMark x1="6780" y1="88060" x2="6780" y2="88060"/>
                        <a14:foregroundMark x1="52822" y1="88919" x2="86441" y2="89552"/>
                        <a14:foregroundMark x1="16107" y1="88228" x2="20759" y2="88316"/>
                        <a14:foregroundMark x1="7203" y1="88060" x2="10143" y2="88115"/>
                        <a14:foregroundMark x1="23305" y1="85075" x2="23305" y2="85075"/>
                        <a14:foregroundMark x1="31356" y1="85075" x2="31356" y2="85075"/>
                        <a14:foregroundMark x1="38559" y1="85075" x2="38559" y2="85075"/>
                        <a14:foregroundMark x1="40254" y1="85075" x2="40254" y2="85075"/>
                        <a14:foregroundMark x1="47881" y1="85075" x2="47881" y2="85075"/>
                        <a14:foregroundMark x1="38559" y1="91045" x2="38559" y2="91045"/>
                        <a14:foregroundMark x1="40254" y1="83582" x2="40254" y2="83582"/>
                        <a14:foregroundMark x1="30932" y1="89552" x2="30932" y2="89552"/>
                        <a14:foregroundMark x1="32627" y1="83582" x2="32627" y2="83582"/>
                        <a14:backgroundMark x1="16525" y1="77612" x2="16525" y2="77612"/>
                        <a14:backgroundMark x1="19492" y1="88060" x2="19492" y2="88060"/>
                        <a14:backgroundMark x1="19068" y1="89552" x2="19068" y2="97015"/>
                        <a14:backgroundMark x1="10169" y1="88060" x2="11864" y2="97015"/>
                        <a14:backgroundMark x1="27966" y1="85075" x2="27966" y2="89552"/>
                        <a14:backgroundMark x1="27966" y1="83582" x2="27966" y2="85075"/>
                        <a14:backgroundMark x1="27966" y1="89552" x2="27966" y2="89552"/>
                        <a14:backgroundMark x1="34746" y1="91045" x2="34746" y2="95522"/>
                        <a14:backgroundMark x1="34746" y1="89552" x2="34746" y2="91045"/>
                        <a14:backgroundMark x1="34746" y1="85075" x2="34746" y2="89552"/>
                        <a14:backgroundMark x1="34746" y1="83582" x2="34746" y2="85075"/>
                        <a14:backgroundMark x1="34746" y1="80597" x2="34746" y2="83582"/>
                        <a14:backgroundMark x1="42797" y1="91045" x2="42797" y2="97015"/>
                        <a14:backgroundMark x1="42797" y1="85075" x2="42797" y2="91045"/>
                        <a14:backgroundMark x1="42797" y1="83582" x2="42797" y2="85075"/>
                        <a14:backgroundMark x1="51589" y1="85075" x2="52542" y2="89552"/>
                        <a14:backgroundMark x1="51271" y1="83582" x2="51589" y2="85075"/>
                        <a14:backgroundMark x1="57203" y1="88060" x2="57203" y2="88060"/>
                        <a14:backgroundMark x1="67373" y1="89552" x2="67373" y2="89552"/>
                        <a14:backgroundMark x1="75000" y1="83582" x2="75000" y2="83582"/>
                        <a14:backgroundMark x1="80508" y1="89552" x2="80508" y2="89552"/>
                        <a14:backgroundMark x1="81356" y1="97015" x2="81356" y2="97015"/>
                        <a14:backgroundMark x1="75000" y1="95522" x2="75000" y2="95522"/>
                        <a14:backgroundMark x1="67373" y1="95522" x2="67373" y2="95522"/>
                        <a14:backgroundMark x1="59746" y1="94030" x2="59746" y2="94030"/>
                      </a14:backgroundRemoval>
                    </a14:imgEffect>
                  </a14:imgLayer>
                </a14:imgProps>
              </a:ext>
            </a:extLst>
          </a:blip>
          <a:stretch>
            <a:fillRect/>
          </a:stretch>
        </p:blipFill>
        <p:spPr>
          <a:xfrm>
            <a:off x="9686279" y="1398097"/>
            <a:ext cx="2140734" cy="607751"/>
          </a:xfrm>
          <a:prstGeom prst="rect">
            <a:avLst/>
          </a:prstGeom>
        </p:spPr>
      </p:pic>
      <p:pic>
        <p:nvPicPr>
          <p:cNvPr id="21" name="Immagine 20">
            <a:extLst>
              <a:ext uri="{FF2B5EF4-FFF2-40B4-BE49-F238E27FC236}">
                <a16:creationId xmlns:a16="http://schemas.microsoft.com/office/drawing/2014/main" id="{4C3E8EED-8863-4835-B765-E0A13B263B9B}"/>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6410" b="89744" l="8824" r="97059">
                        <a14:foregroundMark x1="8824" y1="30769" x2="8824" y2="30769"/>
                        <a14:foregroundMark x1="85294" y1="26923" x2="85294" y2="26923"/>
                        <a14:foregroundMark x1="82941" y1="15385" x2="82941" y2="15385"/>
                        <a14:foregroundMark x1="91176" y1="17949" x2="91176" y2="17949"/>
                        <a14:foregroundMark x1="84118" y1="50000" x2="84118" y2="50000"/>
                        <a14:foregroundMark x1="97059" y1="55128" x2="97059" y2="55128"/>
                        <a14:foregroundMark x1="96471" y1="56410" x2="96471" y2="56410"/>
                        <a14:foregroundMark x1="16471" y1="80769" x2="16471" y2="80769"/>
                        <a14:foregroundMark x1="54706" y1="78205" x2="54706" y2="78205"/>
                      </a14:backgroundRemoval>
                    </a14:imgEffect>
                  </a14:imgLayer>
                </a14:imgProps>
              </a:ext>
            </a:extLst>
          </a:blip>
          <a:stretch>
            <a:fillRect/>
          </a:stretch>
        </p:blipFill>
        <p:spPr>
          <a:xfrm>
            <a:off x="9994903" y="5703915"/>
            <a:ext cx="1899310" cy="871448"/>
          </a:xfrm>
          <a:prstGeom prst="rect">
            <a:avLst/>
          </a:prstGeom>
        </p:spPr>
      </p:pic>
      <p:pic>
        <p:nvPicPr>
          <p:cNvPr id="4" name="Immagine 3" descr="Immagine che contiene disegnando, segnale&#10;&#10;Descrizione generata automaticamente">
            <a:extLst>
              <a:ext uri="{FF2B5EF4-FFF2-40B4-BE49-F238E27FC236}">
                <a16:creationId xmlns:a16="http://schemas.microsoft.com/office/drawing/2014/main" id="{7FB2AD25-C047-4805-8D42-223ADF3C9F4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584587" y="2504796"/>
            <a:ext cx="2194352" cy="741024"/>
          </a:xfrm>
          <a:prstGeom prst="rect">
            <a:avLst/>
          </a:prstGeom>
        </p:spPr>
      </p:pic>
      <p:pic>
        <p:nvPicPr>
          <p:cNvPr id="23" name="Immagine 22" descr="Immagine che contiene testo&#10;&#10;Descrizione generata automaticamente">
            <a:extLst>
              <a:ext uri="{FF2B5EF4-FFF2-40B4-BE49-F238E27FC236}">
                <a16:creationId xmlns:a16="http://schemas.microsoft.com/office/drawing/2014/main" id="{43717865-132B-488B-BAF1-0316161880A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731555" y="5064070"/>
            <a:ext cx="2825186" cy="1049188"/>
          </a:xfrm>
          <a:prstGeom prst="rect">
            <a:avLst/>
          </a:prstGeom>
        </p:spPr>
      </p:pic>
    </p:spTree>
    <p:extLst>
      <p:ext uri="{BB962C8B-B14F-4D97-AF65-F5344CB8AC3E}">
        <p14:creationId xmlns:p14="http://schemas.microsoft.com/office/powerpoint/2010/main" val="317949551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1" y="0"/>
            <a:ext cx="12192001" cy="738146"/>
          </a:xfrm>
          <a:noFill/>
        </p:spPr>
        <p:txBody>
          <a:bodyPr>
            <a:noAutofit/>
          </a:bodyPr>
          <a:lstStyle/>
          <a:p>
            <a:pPr algn="ctr"/>
            <a:r>
              <a:rPr lang="en-US" sz="4400" dirty="0">
                <a:solidFill>
                  <a:srgbClr val="C00000"/>
                </a:solidFill>
                <a:latin typeface="Nasa" panose="020B0500000000000000" pitchFamily="34" charset="0"/>
              </a:rPr>
              <a:t>REFERENCES – Central and South America</a:t>
            </a:r>
            <a:endParaRPr lang="it-IT" sz="4400" dirty="0">
              <a:solidFill>
                <a:srgbClr val="C00000"/>
              </a:solidFill>
              <a:latin typeface="Nasa" panose="020B0500000000000000" pitchFamily="34" charset="0"/>
            </a:endParaRPr>
          </a:p>
        </p:txBody>
      </p:sp>
      <p:pic>
        <p:nvPicPr>
          <p:cNvPr id="6" name="Immagine 5">
            <a:extLst>
              <a:ext uri="{FF2B5EF4-FFF2-40B4-BE49-F238E27FC236}">
                <a16:creationId xmlns:a16="http://schemas.microsoft.com/office/drawing/2014/main" id="{1AE35330-F9C8-41B5-82FA-58C72874E15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353" b="98824" l="633" r="89557">
                        <a14:foregroundMark x1="6962" y1="17353" x2="12816" y2="20294"/>
                        <a14:foregroundMark x1="12816" y1="20294" x2="16930" y2="25588"/>
                        <a14:foregroundMark x1="16930" y1="25588" x2="18196" y2="38824"/>
                        <a14:foregroundMark x1="18196" y1="38824" x2="18513" y2="39412"/>
                        <a14:foregroundMark x1="4589" y1="17353" x2="3006" y2="21471"/>
                        <a14:foregroundMark x1="3758" y1="25000" x2="1741" y2="26765"/>
                        <a14:foregroundMark x1="4430" y1="24412" x2="3758" y2="25000"/>
                        <a14:foregroundMark x1="4905" y1="24412" x2="4272" y2="26765"/>
                        <a14:foregroundMark x1="13924" y1="11176" x2="17563" y2="12941"/>
                        <a14:foregroundMark x1="21835" y1="5000" x2="23892" y2="6471"/>
                        <a14:foregroundMark x1="25000" y1="2941" x2="26899" y2="2647"/>
                        <a14:foregroundMark x1="31962" y1="6765" x2="34810" y2="11176"/>
                        <a14:foregroundMark x1="40665" y1="12059" x2="40665" y2="12059"/>
                        <a14:foregroundMark x1="31646" y1="31176" x2="31646" y2="31176"/>
                        <a14:foregroundMark x1="21203" y1="8824" x2="23259" y2="10000"/>
                        <a14:foregroundMark x1="18987" y1="5588" x2="18987" y2="5588"/>
                        <a14:foregroundMark x1="16139" y1="7059" x2="16139" y2="7059"/>
                        <a14:foregroundMark x1="14399" y1="7941" x2="14399" y2="7941"/>
                        <a14:foregroundMark x1="19462" y1="8529" x2="19462" y2="8529"/>
                        <a14:foregroundMark x1="19937" y1="11471" x2="19937" y2="11471"/>
                        <a14:foregroundMark x1="26266" y1="18529" x2="26266" y2="18529"/>
                        <a14:foregroundMark x1="24367" y1="45588" x2="24367" y2="45588"/>
                        <a14:foregroundMark x1="21994" y1="51765" x2="22627" y2="53529"/>
                        <a14:foregroundMark x1="25000" y1="49706" x2="25791" y2="50588"/>
                        <a14:foregroundMark x1="27532" y1="52059" x2="28481" y2="52059"/>
                        <a14:foregroundMark x1="30163" y1="53824" x2="30222" y2="54118"/>
                        <a14:foregroundMark x1="30103" y1="53529" x2="30163" y2="53824"/>
                        <a14:foregroundMark x1="29747" y1="51765" x2="30103" y2="53529"/>
                        <a14:foregroundMark x1="26424" y1="19412" x2="25949" y2="19412"/>
                        <a14:foregroundMark x1="25475" y1="19706" x2="25475" y2="19706"/>
                        <a14:foregroundMark x1="24525" y1="20882" x2="24525" y2="20882"/>
                        <a14:foregroundMark x1="791" y1="27647" x2="791" y2="27647"/>
                        <a14:foregroundMark x1="5696" y1="74118" x2="5696" y2="74118"/>
                        <a14:foregroundMark x1="8544" y1="76176" x2="10759" y2="76765"/>
                        <a14:foregroundMark x1="11551" y1="77353" x2="13291" y2="78235"/>
                        <a14:foregroundMark x1="16930" y1="79412" x2="17563" y2="79412"/>
                        <a14:foregroundMark x1="27057" y1="95294" x2="27057" y2="97059"/>
                        <a14:foregroundMark x1="28323" y1="98824" x2="28323" y2="98824"/>
                        <a14:foregroundMark x1="28481" y1="98824" x2="28481" y2="98824"/>
                        <a14:foregroundMark x1="30222" y1="96471" x2="30222" y2="96471"/>
                        <a14:foregroundMark x1="30854" y1="96471" x2="30854" y2="96471"/>
                        <a14:foregroundMark x1="21835" y1="63529" x2="21835" y2="63529"/>
                        <a14:foregroundMark x1="21994" y1="62941" x2="21994" y2="62941"/>
                        <a14:foregroundMark x1="22310" y1="63529" x2="22310" y2="63529"/>
                        <a14:foregroundMark x1="10759" y1="26176" x2="10601" y2="27647"/>
                        <a14:foregroundMark x1="25000" y1="46176" x2="26424" y2="49118"/>
                        <a14:foregroundMark x1="28165" y1="51471" x2="28165" y2="51471"/>
                        <a14:backgroundMark x1="21994" y1="12647" x2="21994" y2="12647"/>
                        <a14:backgroundMark x1="25158" y1="17353" x2="25158" y2="17353"/>
                        <a14:backgroundMark x1="26266" y1="20294" x2="26266" y2="20294"/>
                        <a14:backgroundMark x1="1582" y1="25000" x2="1582" y2="25000"/>
                        <a14:backgroundMark x1="48101" y1="32941" x2="64557" y2="26765"/>
                        <a14:backgroundMark x1="64557" y1="26765" x2="75633" y2="15882"/>
                        <a14:backgroundMark x1="75633" y1="15882" x2="74367" y2="23824"/>
                        <a14:backgroundMark x1="74367" y1="23824" x2="70728" y2="28235"/>
                        <a14:backgroundMark x1="70728" y1="28235" x2="73418" y2="35294"/>
                        <a14:backgroundMark x1="73418" y1="35294" x2="79114" y2="27353"/>
                        <a14:backgroundMark x1="79114" y1="27353" x2="76899" y2="36471"/>
                        <a14:backgroundMark x1="76899" y1="36471" x2="71994" y2="42353"/>
                        <a14:backgroundMark x1="71994" y1="42353" x2="67089" y2="42647"/>
                        <a14:backgroundMark x1="67089" y1="42647" x2="62342" y2="39412"/>
                        <a14:backgroundMark x1="62342" y1="39412" x2="57753" y2="41176"/>
                        <a14:backgroundMark x1="57753" y1="41176" x2="61867" y2="50882"/>
                        <a14:backgroundMark x1="61867" y1="50882" x2="53797" y2="50882"/>
                        <a14:backgroundMark x1="53797" y1="50882" x2="54430" y2="71176"/>
                        <a14:backgroundMark x1="54430" y1="71176" x2="50791" y2="53235"/>
                        <a14:backgroundMark x1="50791" y1="53235" x2="46835" y2="49706"/>
                        <a14:backgroundMark x1="46835" y1="49706" x2="47152" y2="51765"/>
                        <a14:backgroundMark x1="22785" y1="47941" x2="22785" y2="47941"/>
                        <a14:backgroundMark x1="24684" y1="51765" x2="24684" y2="51765"/>
                        <a14:backgroundMark x1="25158" y1="54706" x2="25158" y2="54706"/>
                        <a14:backgroundMark x1="28323" y1="53529" x2="28323" y2="53529"/>
                        <a14:backgroundMark x1="29272" y1="53824" x2="29272" y2="53824"/>
                        <a14:backgroundMark x1="18513" y1="11471" x2="18513" y2="11471"/>
                      </a14:backgroundRemoval>
                    </a14:imgEffect>
                  </a14:imgLayer>
                </a14:imgProps>
              </a:ext>
              <a:ext uri="{28A0092B-C50C-407E-A947-70E740481C1C}">
                <a14:useLocalDpi xmlns:a14="http://schemas.microsoft.com/office/drawing/2010/main" val="0"/>
              </a:ext>
            </a:extLst>
          </a:blip>
          <a:stretch>
            <a:fillRect/>
          </a:stretch>
        </p:blipFill>
        <p:spPr>
          <a:xfrm>
            <a:off x="31394" y="925188"/>
            <a:ext cx="10575140" cy="5689158"/>
          </a:xfrm>
          <a:prstGeom prst="rect">
            <a:avLst/>
          </a:prstGeom>
        </p:spPr>
      </p:pic>
      <p:pic>
        <p:nvPicPr>
          <p:cNvPr id="4" name="Picture 8" descr="C:\Users\IVO\Desktop\reference\logo_marcegaglia.jpg">
            <a:extLst>
              <a:ext uri="{FF2B5EF4-FFF2-40B4-BE49-F238E27FC236}">
                <a16:creationId xmlns:a16="http://schemas.microsoft.com/office/drawing/2014/main" id="{5895C554-C8C4-4125-A003-90454969B29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691" b="94309" l="4000" r="96000">
                        <a14:foregroundMark x1="92800" y1="69919" x2="96000" y2="60976"/>
                        <a14:foregroundMark x1="96000" y1="60976" x2="96000" y2="59350"/>
                        <a14:foregroundMark x1="52800" y1="94309" x2="61600" y2="94309"/>
                        <a14:foregroundMark x1="61600" y1="94309" x2="69600" y2="91870"/>
                        <a14:foregroundMark x1="44800" y1="94309" x2="39200" y2="91057"/>
                        <a14:foregroundMark x1="28000" y1="92683" x2="28000" y2="92683"/>
                        <a14:foregroundMark x1="28000" y1="91870" x2="28000" y2="91870"/>
                        <a14:foregroundMark x1="20000" y1="82114" x2="20000" y2="82114"/>
                        <a14:foregroundMark x1="13600" y1="75610" x2="13600" y2="75610"/>
                        <a14:foregroundMark x1="8800" y1="65041" x2="8800" y2="65041"/>
                        <a14:foregroundMark x1="4000" y1="65041" x2="4000" y2="65041"/>
                        <a14:foregroundMark x1="5600" y1="54472" x2="5600" y2="54472"/>
                        <a14:foregroundMark x1="7200" y1="45528" x2="7200" y2="45528"/>
                        <a14:foregroundMark x1="10400" y1="32520" x2="10400" y2="32520"/>
                        <a14:foregroundMark x1="12800" y1="25203" x2="12800" y2="25203"/>
                        <a14:foregroundMark x1="22400" y1="18699" x2="22400" y2="18699"/>
                        <a14:foregroundMark x1="28800" y1="13008" x2="28800" y2="13008"/>
                        <a14:foregroundMark x1="41600" y1="8130" x2="41600" y2="8130"/>
                        <a14:foregroundMark x1="50400" y1="7317" x2="50400" y2="7317"/>
                        <a14:foregroundMark x1="47200" y1="7317" x2="47200" y2="7317"/>
                        <a14:foregroundMark x1="57600" y1="5691" x2="57600" y2="5691"/>
                        <a14:foregroundMark x1="68000" y1="8943" x2="68000" y2="8943"/>
                        <a14:foregroundMark x1="79200" y1="18699" x2="79200" y2="18699"/>
                        <a14:foregroundMark x1="86400" y1="23577" x2="86400" y2="23577"/>
                        <a14:foregroundMark x1="92000" y1="30081" x2="92000" y2="30081"/>
                        <a14:foregroundMark x1="92000" y1="36585" x2="92000" y2="36585"/>
                        <a14:foregroundMark x1="90400" y1="41463" x2="90400" y2="41463"/>
                        <a14:foregroundMark x1="84000" y1="26829" x2="81600" y2="25203"/>
                      </a14:backgroundRemoval>
                    </a14:imgEffect>
                  </a14:imgLayer>
                </a14:imgProps>
              </a:ext>
            </a:extLst>
          </a:blip>
          <a:srcRect/>
          <a:stretch>
            <a:fillRect/>
          </a:stretch>
        </p:blipFill>
        <p:spPr bwMode="auto">
          <a:xfrm>
            <a:off x="7894166" y="3839852"/>
            <a:ext cx="1106520" cy="1088815"/>
          </a:xfrm>
          <a:prstGeom prst="rect">
            <a:avLst/>
          </a:prstGeom>
          <a:noFill/>
        </p:spPr>
      </p:pic>
      <p:pic>
        <p:nvPicPr>
          <p:cNvPr id="5" name="Immagine 4">
            <a:extLst>
              <a:ext uri="{FF2B5EF4-FFF2-40B4-BE49-F238E27FC236}">
                <a16:creationId xmlns:a16="http://schemas.microsoft.com/office/drawing/2014/main" id="{39DB1623-89AB-49BC-8D35-F14EFF25D73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9645" r="91371">
                        <a14:foregroundMark x1="9645" y1="48000" x2="9645" y2="48000"/>
                        <a14:foregroundMark x1="91371" y1="50000" x2="91371" y2="50000"/>
                      </a14:backgroundRemoval>
                    </a14:imgEffect>
                  </a14:imgLayer>
                </a14:imgProps>
              </a:ext>
            </a:extLst>
          </a:blip>
          <a:stretch>
            <a:fillRect/>
          </a:stretch>
        </p:blipFill>
        <p:spPr>
          <a:xfrm>
            <a:off x="8994290" y="2416018"/>
            <a:ext cx="2436480" cy="1236792"/>
          </a:xfrm>
          <a:prstGeom prst="rect">
            <a:avLst/>
          </a:prstGeom>
        </p:spPr>
      </p:pic>
      <p:pic>
        <p:nvPicPr>
          <p:cNvPr id="9" name="Picture 6" descr="Risultati immagini per prolamsa png">
            <a:extLst>
              <a:ext uri="{FF2B5EF4-FFF2-40B4-BE49-F238E27FC236}">
                <a16:creationId xmlns:a16="http://schemas.microsoft.com/office/drawing/2014/main" id="{44B6AA15-AE18-4C53-8E67-A01DB5CC356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84362" y="3627303"/>
            <a:ext cx="2888694" cy="14779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nício">
            <a:extLst>
              <a:ext uri="{FF2B5EF4-FFF2-40B4-BE49-F238E27FC236}">
                <a16:creationId xmlns:a16="http://schemas.microsoft.com/office/drawing/2014/main" id="{A2DDAD46-04A5-465F-8F32-59FAD938C6D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5627" y="4009337"/>
            <a:ext cx="2114550" cy="857250"/>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0">
            <a:extLst>
              <a:ext uri="{FF2B5EF4-FFF2-40B4-BE49-F238E27FC236}">
                <a16:creationId xmlns:a16="http://schemas.microsoft.com/office/drawing/2014/main" id="{BF1CE842-0751-42E8-A95B-8346D4DE1BC7}"/>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8011" b="86290" l="9573" r="84786">
                        <a14:foregroundMark x1="31282" y1="52957" x2="47009" y2="28226"/>
                        <a14:foregroundMark x1="47009" y1="28226" x2="47350" y2="26075"/>
                        <a14:foregroundMark x1="9573" y1="79839" x2="9573" y2="79839"/>
                        <a14:foregroundMark x1="15897" y1="76613" x2="15897" y2="76613"/>
                        <a14:foregroundMark x1="18803" y1="86290" x2="18803" y2="86290"/>
                        <a14:foregroundMark x1="23419" y1="80376" x2="23419" y2="80376"/>
                        <a14:foregroundMark x1="32821" y1="78226" x2="32821" y2="78226"/>
                        <a14:foregroundMark x1="40513" y1="78763" x2="40513" y2="78763"/>
                        <a14:foregroundMark x1="47863" y1="80108" x2="47863" y2="80108"/>
                        <a14:foregroundMark x1="54359" y1="80376" x2="54359" y2="80376"/>
                        <a14:foregroundMark x1="64274" y1="78495" x2="64274" y2="78495"/>
                        <a14:foregroundMark x1="67521" y1="78226" x2="67521" y2="78226"/>
                        <a14:foregroundMark x1="76410" y1="78226" x2="76410" y2="78226"/>
                        <a14:foregroundMark x1="82906" y1="76613" x2="82906" y2="76613"/>
                      </a14:backgroundRemoval>
                    </a14:imgEffect>
                  </a14:imgLayer>
                </a14:imgProps>
              </a:ext>
            </a:extLst>
          </a:blip>
          <a:srcRect l="3067" t="10302" r="5831" b="11094"/>
          <a:stretch/>
        </p:blipFill>
        <p:spPr>
          <a:xfrm>
            <a:off x="7199552" y="5292282"/>
            <a:ext cx="1944003" cy="1066609"/>
          </a:xfrm>
          <a:prstGeom prst="rect">
            <a:avLst/>
          </a:prstGeom>
        </p:spPr>
      </p:pic>
      <p:pic>
        <p:nvPicPr>
          <p:cNvPr id="12" name="Immagine 11">
            <a:extLst>
              <a:ext uri="{FF2B5EF4-FFF2-40B4-BE49-F238E27FC236}">
                <a16:creationId xmlns:a16="http://schemas.microsoft.com/office/drawing/2014/main" id="{909F91C2-E4A8-4BE6-80E7-6F303BFCE232}"/>
              </a:ext>
            </a:extLst>
          </p:cNvPr>
          <p:cNvPicPr>
            <a:picLocks noChangeAspect="1"/>
          </p:cNvPicPr>
          <p:nvPr/>
        </p:nvPicPr>
        <p:blipFill>
          <a:blip r:embed="rId12"/>
          <a:stretch>
            <a:fillRect/>
          </a:stretch>
        </p:blipFill>
        <p:spPr>
          <a:xfrm>
            <a:off x="5695798" y="2715665"/>
            <a:ext cx="2474395" cy="585230"/>
          </a:xfrm>
          <a:prstGeom prst="rect">
            <a:avLst/>
          </a:prstGeom>
        </p:spPr>
      </p:pic>
      <p:pic>
        <p:nvPicPr>
          <p:cNvPr id="13" name="Immagine 12">
            <a:extLst>
              <a:ext uri="{FF2B5EF4-FFF2-40B4-BE49-F238E27FC236}">
                <a16:creationId xmlns:a16="http://schemas.microsoft.com/office/drawing/2014/main" id="{A5611DD2-5E33-41B2-B029-08087D65EC78}"/>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3000" r="94667">
                        <a14:foregroundMark x1="3333" y1="67333" x2="3333" y2="64000"/>
                        <a14:foregroundMark x1="3667" y1="62667" x2="3333" y2="59667"/>
                        <a14:foregroundMark x1="6000" y1="59333" x2="12333" y2="59333"/>
                        <a14:foregroundMark x1="17000" y1="59667" x2="12667" y2="59667"/>
                        <a14:foregroundMark x1="23000" y1="67000" x2="22000" y2="60667"/>
                        <a14:foregroundMark x1="42000" y1="69333" x2="43667" y2="64667"/>
                        <a14:foregroundMark x1="57333" y1="61667" x2="60000" y2="66667"/>
                        <a14:foregroundMark x1="75667" y1="67667" x2="75667" y2="62000"/>
                        <a14:foregroundMark x1="82333" y1="70333" x2="86000" y2="63667"/>
                        <a14:foregroundMark x1="86000" y1="63667" x2="86000" y2="63333"/>
                        <a14:foregroundMark x1="94667" y1="67333" x2="90000" y2="67333"/>
                        <a14:foregroundMark x1="52333" y1="52000" x2="55333" y2="49333"/>
                        <a14:foregroundMark x1="55000" y1="43000" x2="54333" y2="40667"/>
                        <a14:foregroundMark x1="49667" y1="37333" x2="52667" y2="35667"/>
                        <a14:foregroundMark x1="45667" y1="38667" x2="47000" y2="40333"/>
                      </a14:backgroundRemoval>
                    </a14:imgEffect>
                  </a14:imgLayer>
                </a14:imgProps>
              </a:ext>
            </a:extLst>
          </a:blip>
          <a:stretch>
            <a:fillRect/>
          </a:stretch>
        </p:blipFill>
        <p:spPr>
          <a:xfrm>
            <a:off x="9291447" y="834469"/>
            <a:ext cx="1537530" cy="1537530"/>
          </a:xfrm>
          <a:prstGeom prst="rect">
            <a:avLst/>
          </a:prstGeom>
        </p:spPr>
      </p:pic>
      <p:pic>
        <p:nvPicPr>
          <p:cNvPr id="14" name="Picture 28" descr="Risultati immagini per acerias de colombia">
            <a:extLst>
              <a:ext uri="{FF2B5EF4-FFF2-40B4-BE49-F238E27FC236}">
                <a16:creationId xmlns:a16="http://schemas.microsoft.com/office/drawing/2014/main" id="{E194061D-A2B3-4A2B-A1EB-33B7881AE78D}"/>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9551" b="89888" l="5618" r="92697">
                        <a14:foregroundMark x1="5618" y1="57865" x2="5618" y2="56180"/>
                        <a14:foregroundMark x1="89888" y1="57865" x2="92697" y2="50000"/>
                        <a14:foregroundMark x1="45506" y1="57303" x2="44944" y2="55618"/>
                        <a14:backgroundMark x1="6742" y1="44382" x2="46067" y2="42697"/>
                        <a14:backgroundMark x1="46067" y1="42697" x2="55056" y2="42697"/>
                        <a14:backgroundMark x1="15169" y1="63483" x2="28090" y2="62360"/>
                        <a14:backgroundMark x1="28090" y1="62360" x2="29213" y2="62360"/>
                        <a14:backgroundMark x1="52809" y1="62360" x2="64607" y2="62360"/>
                        <a14:backgroundMark x1="64607" y1="62360" x2="71348" y2="61798"/>
                        <a14:backgroundMark x1="83146" y1="52247" x2="83146" y2="51124"/>
                        <a14:backgroundMark x1="19101" y1="56180" x2="19101" y2="56180"/>
                      </a14:backgroundRemoval>
                    </a14:imgEffect>
                  </a14:imgLayer>
                </a14:imgProps>
              </a:ext>
              <a:ext uri="{28A0092B-C50C-407E-A947-70E740481C1C}">
                <a14:useLocalDpi xmlns:a14="http://schemas.microsoft.com/office/drawing/2010/main" val="0"/>
              </a:ext>
            </a:extLst>
          </a:blip>
          <a:srcRect/>
          <a:stretch>
            <a:fillRect/>
          </a:stretch>
        </p:blipFill>
        <p:spPr bwMode="auto">
          <a:xfrm>
            <a:off x="5996718" y="447613"/>
            <a:ext cx="2405669" cy="2405669"/>
          </a:xfrm>
          <a:prstGeom prst="rect">
            <a:avLst/>
          </a:prstGeom>
          <a:noFill/>
          <a:extLst>
            <a:ext uri="{909E8E84-426E-40DD-AFC4-6F175D3DCCD1}">
              <a14:hiddenFill xmlns:a14="http://schemas.microsoft.com/office/drawing/2010/main">
                <a:solidFill>
                  <a:srgbClr val="FFFFFF"/>
                </a:solidFill>
              </a14:hiddenFill>
            </a:ext>
          </a:extLst>
        </p:spPr>
      </p:pic>
      <p:pic>
        <p:nvPicPr>
          <p:cNvPr id="23" name="Immagine 22">
            <a:extLst>
              <a:ext uri="{FF2B5EF4-FFF2-40B4-BE49-F238E27FC236}">
                <a16:creationId xmlns:a16="http://schemas.microsoft.com/office/drawing/2014/main" id="{C904E6A5-7A31-44B3-9FB7-04C1615744A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79389" y="5292282"/>
            <a:ext cx="2099175" cy="1197248"/>
          </a:xfrm>
          <a:prstGeom prst="rect">
            <a:avLst/>
          </a:prstGeom>
        </p:spPr>
      </p:pic>
      <p:pic>
        <p:nvPicPr>
          <p:cNvPr id="3" name="Immagine 2" descr="Immagine che contiene testo&#10;&#10;Descrizione generata automaticamente">
            <a:extLst>
              <a:ext uri="{FF2B5EF4-FFF2-40B4-BE49-F238E27FC236}">
                <a16:creationId xmlns:a16="http://schemas.microsoft.com/office/drawing/2014/main" id="{BBECEFA5-D0BB-448F-AEB7-EAD8B7A6CBF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86805" y="5379066"/>
            <a:ext cx="2403806" cy="1163948"/>
          </a:xfrm>
          <a:prstGeom prst="rect">
            <a:avLst/>
          </a:prstGeom>
        </p:spPr>
      </p:pic>
    </p:spTree>
    <p:extLst>
      <p:ext uri="{BB962C8B-B14F-4D97-AF65-F5344CB8AC3E}">
        <p14:creationId xmlns:p14="http://schemas.microsoft.com/office/powerpoint/2010/main" val="93045092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D60282EA-C1BF-44FD-BD04-5F24F8DD128D}"/>
              </a:ext>
            </a:extLst>
          </p:cNvPr>
          <p:cNvSpPr/>
          <p:nvPr/>
        </p:nvSpPr>
        <p:spPr>
          <a:xfrm>
            <a:off x="3668300" y="5667440"/>
            <a:ext cx="9040357" cy="707886"/>
          </a:xfrm>
          <a:prstGeom prst="rect">
            <a:avLst/>
          </a:prstGeom>
          <a:effectLst>
            <a:outerShdw blurRad="50800" dist="38100" dir="2700000" algn="tl" rotWithShape="0">
              <a:prstClr val="black">
                <a:alpha val="40000"/>
              </a:prstClr>
            </a:outerShdw>
          </a:effectLst>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4000" i="0" u="none" strike="noStrike" kern="1200" cap="none" spc="0" normalizeH="0" baseline="0" noProof="0" dirty="0">
                <a:ln>
                  <a:noFill/>
                </a:ln>
                <a:solidFill>
                  <a:srgbClr val="C00000"/>
                </a:solidFill>
                <a:effectLst/>
                <a:uLnTx/>
                <a:uFillTx/>
                <a:latin typeface="Nasa" panose="020B0500000000000000" pitchFamily="34" charset="0"/>
              </a:rPr>
              <a:t>THANK YOU FOR YOUR ATTENTION </a:t>
            </a:r>
          </a:p>
        </p:txBody>
      </p:sp>
      <p:sp>
        <p:nvSpPr>
          <p:cNvPr id="9" name="CasellaDiTesto 8">
            <a:extLst>
              <a:ext uri="{FF2B5EF4-FFF2-40B4-BE49-F238E27FC236}">
                <a16:creationId xmlns:a16="http://schemas.microsoft.com/office/drawing/2014/main" id="{81CB7C37-F532-4212-817C-6D3B9E03D2C2}"/>
              </a:ext>
            </a:extLst>
          </p:cNvPr>
          <p:cNvSpPr txBox="1"/>
          <p:nvPr/>
        </p:nvSpPr>
        <p:spPr>
          <a:xfrm>
            <a:off x="54544" y="1886851"/>
            <a:ext cx="3891682" cy="3477875"/>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Narrow" panose="020B0606020202030204" pitchFamily="34" charset="0"/>
              </a:rPr>
              <a:t>📍 </a:t>
            </a:r>
            <a:r>
              <a:rPr lang="it-IT" sz="2000" dirty="0">
                <a:solidFill>
                  <a:prstClr val="black">
                    <a:lumMod val="75000"/>
                    <a:lumOff val="25000"/>
                  </a:prstClr>
                </a:solidFill>
                <a:latin typeface="Arial Narrow" panose="020B0606020202030204" pitchFamily="34" charset="0"/>
                <a:cs typeface="Arial" panose="020B0604020202020204" pitchFamily="34" charset="0"/>
              </a:rPr>
              <a:t>Via Madre Teresa di Calcutta 9-13,</a:t>
            </a: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Z.I. Malpensata, 26866 </a:t>
            </a: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Sant’Angelo Lodigiano (LO) – IT</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it-IT" sz="2000" dirty="0">
              <a:solidFill>
                <a:prstClr val="black">
                  <a:lumMod val="75000"/>
                  <a:lumOff val="25000"/>
                </a:prstClr>
              </a:solidFill>
              <a:latin typeface="Arial Narrow" panose="020B0606020202030204" pitchFamily="34" charset="0"/>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a:t>
            </a:r>
            <a:r>
              <a:rPr lang="en-GB" sz="2000" dirty="0">
                <a:solidFill>
                  <a:prstClr val="black">
                    <a:lumMod val="75000"/>
                    <a:lumOff val="25000"/>
                  </a:prstClr>
                </a:solidFill>
                <a:latin typeface="Arial Narrow" panose="020B0606020202030204" pitchFamily="34" charset="0"/>
                <a:cs typeface="Arial" panose="020B0604020202020204" pitchFamily="34" charset="0"/>
              </a:rPr>
              <a:t> </a:t>
            </a:r>
            <a:r>
              <a:rPr lang="en-US" sz="2000" dirty="0">
                <a:solidFill>
                  <a:prstClr val="black">
                    <a:lumMod val="75000"/>
                    <a:lumOff val="25000"/>
                  </a:prstClr>
                </a:solidFill>
                <a:latin typeface="Arial Narrow" panose="020B0606020202030204" pitchFamily="34" charset="0"/>
                <a:cs typeface="Arial" panose="020B0604020202020204" pitchFamily="34" charset="0"/>
              </a:rPr>
              <a:t>+39 0371 210 129</a:t>
            </a: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a:t>
            </a:r>
            <a:r>
              <a:rPr lang="en-US" sz="2000" dirty="0">
                <a:solidFill>
                  <a:prstClr val="black">
                    <a:lumMod val="75000"/>
                    <a:lumOff val="25000"/>
                  </a:prstClr>
                </a:solidFill>
                <a:latin typeface="Arial Narrow" panose="020B0606020202030204" pitchFamily="34" charset="0"/>
                <a:cs typeface="Arial" panose="020B0604020202020204" pitchFamily="34" charset="0"/>
              </a:rPr>
              <a:t> 	  +39 0371 214 321</a:t>
            </a: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a:t>
            </a:r>
            <a:r>
              <a:rPr lang="en-US" sz="2000" dirty="0">
                <a:solidFill>
                  <a:prstClr val="black">
                    <a:lumMod val="75000"/>
                    <a:lumOff val="25000"/>
                  </a:prstClr>
                </a:solidFill>
                <a:latin typeface="Arial Narrow" panose="020B0606020202030204" pitchFamily="34" charset="0"/>
                <a:cs typeface="Arial" panose="020B0604020202020204" pitchFamily="34" charset="0"/>
              </a:rPr>
              <a:t> </a:t>
            </a:r>
            <a:r>
              <a:rPr lang="en-US" sz="2000" dirty="0">
                <a:solidFill>
                  <a:prstClr val="black">
                    <a:lumMod val="75000"/>
                    <a:lumOff val="25000"/>
                  </a:prstClr>
                </a:solidFill>
                <a:latin typeface="Arial Narrow" panose="020B0606020202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sales@dietronic.eu</a:t>
            </a:r>
            <a:r>
              <a:rPr lang="en-US" sz="2000" dirty="0">
                <a:solidFill>
                  <a:prstClr val="black">
                    <a:lumMod val="75000"/>
                    <a:lumOff val="25000"/>
                  </a:prstClr>
                </a:solidFill>
                <a:latin typeface="Arial Narrow" panose="020B0606020202030204" pitchFamily="34" charset="0"/>
                <a:cs typeface="Arial" panose="020B0604020202020204" pitchFamily="34" charset="0"/>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2000" dirty="0">
              <a:solidFill>
                <a:prstClr val="black">
                  <a:lumMod val="75000"/>
                  <a:lumOff val="25000"/>
                </a:prstClr>
              </a:solidFill>
              <a:latin typeface="Arial Narrow" panose="020B0606020202030204" pitchFamily="34" charset="0"/>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prstClr val="black">
                    <a:lumMod val="75000"/>
                    <a:lumOff val="25000"/>
                  </a:prstClr>
                </a:solidFill>
                <a:latin typeface="Arial Narrow" panose="020B0606020202030204" pitchFamily="34" charset="0"/>
                <a:cs typeface="Arial" panose="020B0604020202020204" pitchFamily="34" charset="0"/>
              </a:rPr>
              <a:t>💻 </a:t>
            </a:r>
            <a:r>
              <a:rPr lang="en-US" sz="2000" dirty="0">
                <a:solidFill>
                  <a:prstClr val="black">
                    <a:lumMod val="75000"/>
                    <a:lumOff val="25000"/>
                  </a:prstClr>
                </a:solidFill>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www.dietronic.eu</a:t>
            </a:r>
            <a:r>
              <a:rPr lang="en-US" sz="2000" dirty="0">
                <a:solidFill>
                  <a:prstClr val="black">
                    <a:lumMod val="75000"/>
                    <a:lumOff val="25000"/>
                  </a:prstClr>
                </a:solidFill>
                <a:latin typeface="Arial Narrow" panose="020B0606020202030204" pitchFamily="34" charset="0"/>
                <a:cs typeface="Arial" panose="020B0604020202020204" pitchFamily="34" charset="0"/>
              </a:rPr>
              <a:t> &amp; </a:t>
            </a:r>
            <a:r>
              <a:rPr lang="it-IT" sz="2000" dirty="0">
                <a:solidFill>
                  <a:prstClr val="black">
                    <a:lumMod val="75000"/>
                    <a:lumOff val="25000"/>
                  </a:prstClr>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www.tubesurface.com</a:t>
            </a:r>
            <a:endParaRPr lang="it-IT" sz="2000" dirty="0">
              <a:solidFill>
                <a:prstClr val="black">
                  <a:lumMod val="75000"/>
                  <a:lumOff val="25000"/>
                </a:prstClr>
              </a:solidFill>
              <a:latin typeface="Arial Narrow" panose="020B060602020203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rial Nova Cond Light" panose="020B0306020202020204" pitchFamily="34" charset="0"/>
              <a:ea typeface="+mn-ea"/>
              <a:cs typeface="+mn-cs"/>
            </a:endParaRPr>
          </a:p>
        </p:txBody>
      </p:sp>
      <p:cxnSp>
        <p:nvCxnSpPr>
          <p:cNvPr id="17" name="Connettore diritto 16">
            <a:extLst>
              <a:ext uri="{FF2B5EF4-FFF2-40B4-BE49-F238E27FC236}">
                <a16:creationId xmlns:a16="http://schemas.microsoft.com/office/drawing/2014/main" id="{F0EDC576-74DC-48B8-B078-A48B312694FE}"/>
              </a:ext>
            </a:extLst>
          </p:cNvPr>
          <p:cNvCxnSpPr/>
          <p:nvPr/>
        </p:nvCxnSpPr>
        <p:spPr>
          <a:xfrm>
            <a:off x="8048625" y="6021383"/>
            <a:ext cx="58983"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Segnaposto contenuto 4" descr="Immagine che contiene esterni, bianco, passeggero, parcheggiato&#10;&#10;Descrizione generata automaticamente">
            <a:extLst>
              <a:ext uri="{FF2B5EF4-FFF2-40B4-BE49-F238E27FC236}">
                <a16:creationId xmlns:a16="http://schemas.microsoft.com/office/drawing/2014/main" id="{B5281392-FB9D-44C4-BCC8-F505BFEF14CE}"/>
              </a:ext>
            </a:extLst>
          </p:cNvPr>
          <p:cNvPicPr>
            <a:picLocks noChangeAspect="1"/>
          </p:cNvPicPr>
          <p:nvPr/>
        </p:nvPicPr>
        <p:blipFill rotWithShape="1">
          <a:blip r:embed="rId5">
            <a:extLst>
              <a:ext uri="{28A0092B-C50C-407E-A947-70E740481C1C}">
                <a14:useLocalDpi xmlns:a14="http://schemas.microsoft.com/office/drawing/2010/main" val="0"/>
              </a:ext>
            </a:extLst>
          </a:blip>
          <a:srcRect l="3488" r="8066" b="-2"/>
          <a:stretch/>
        </p:blipFill>
        <p:spPr>
          <a:xfrm>
            <a:off x="4165086" y="836616"/>
            <a:ext cx="7908101" cy="4448307"/>
          </a:xfrm>
          <a:prstGeom prst="rect">
            <a:avLst/>
          </a:prstGeom>
          <a:noFill/>
          <a:effectLst>
            <a:softEdge rad="381000"/>
          </a:effectLst>
        </p:spPr>
      </p:pic>
      <p:pic>
        <p:nvPicPr>
          <p:cNvPr id="13" name="Immagine 12" descr="LinkedIn">
            <a:hlinkClick r:id="rId6"/>
            <a:extLst>
              <a:ext uri="{FF2B5EF4-FFF2-40B4-BE49-F238E27FC236}">
                <a16:creationId xmlns:a16="http://schemas.microsoft.com/office/drawing/2014/main" id="{614C0295-968C-4B92-AA54-51796AF7FC7F}"/>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495810" y="5684957"/>
            <a:ext cx="854885" cy="786606"/>
          </a:xfrm>
          <a:prstGeom prst="rect">
            <a:avLst/>
          </a:prstGeom>
          <a:noFill/>
          <a:ln>
            <a:noFill/>
          </a:ln>
        </p:spPr>
      </p:pic>
      <p:pic>
        <p:nvPicPr>
          <p:cNvPr id="14" name="Immagine 13">
            <a:hlinkClick r:id="rId8"/>
            <a:extLst>
              <a:ext uri="{FF2B5EF4-FFF2-40B4-BE49-F238E27FC236}">
                <a16:creationId xmlns:a16="http://schemas.microsoft.com/office/drawing/2014/main" id="{872D46A9-161A-47D2-A726-653C92DDCFF4}"/>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1671022" y="5674908"/>
            <a:ext cx="854884" cy="786606"/>
          </a:xfrm>
          <a:prstGeom prst="rect">
            <a:avLst/>
          </a:prstGeom>
          <a:noFill/>
        </p:spPr>
      </p:pic>
      <p:pic>
        <p:nvPicPr>
          <p:cNvPr id="2" name="Immagine 1">
            <a:extLst>
              <a:ext uri="{FF2B5EF4-FFF2-40B4-BE49-F238E27FC236}">
                <a16:creationId xmlns:a16="http://schemas.microsoft.com/office/drawing/2014/main" id="{39048B7C-2826-6E15-3FE2-E637905FADDA}"/>
              </a:ext>
            </a:extLst>
          </p:cNvPr>
          <p:cNvPicPr>
            <a:picLocks noChangeAspect="1"/>
          </p:cNvPicPr>
          <p:nvPr/>
        </p:nvPicPr>
        <p:blipFill>
          <a:blip r:embed="rId10">
            <a:biLevel thresh="50000"/>
          </a:blip>
          <a:stretch>
            <a:fillRect/>
          </a:stretch>
        </p:blipFill>
        <p:spPr>
          <a:xfrm>
            <a:off x="2813418" y="5599819"/>
            <a:ext cx="854882" cy="843483"/>
          </a:xfrm>
          <a:prstGeom prst="rect">
            <a:avLst/>
          </a:prstGeom>
        </p:spPr>
      </p:pic>
      <p:pic>
        <p:nvPicPr>
          <p:cNvPr id="3" name="Immagine 2">
            <a:extLst>
              <a:ext uri="{FF2B5EF4-FFF2-40B4-BE49-F238E27FC236}">
                <a16:creationId xmlns:a16="http://schemas.microsoft.com/office/drawing/2014/main" id="{7558D5E8-6AA5-5E31-C318-BD8131BAEEF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4227" y="540722"/>
            <a:ext cx="3468473" cy="591788"/>
          </a:xfrm>
          <a:prstGeom prst="rect">
            <a:avLst/>
          </a:prstGeom>
        </p:spPr>
      </p:pic>
    </p:spTree>
    <p:extLst>
      <p:ext uri="{BB962C8B-B14F-4D97-AF65-F5344CB8AC3E}">
        <p14:creationId xmlns:p14="http://schemas.microsoft.com/office/powerpoint/2010/main" val="648734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afico 6">
            <a:extLst>
              <a:ext uri="{FF2B5EF4-FFF2-40B4-BE49-F238E27FC236}">
                <a16:creationId xmlns:a16="http://schemas.microsoft.com/office/drawing/2014/main" id="{53D87148-EFDD-42BF-857B-705B856A81F3}"/>
              </a:ext>
            </a:extLst>
          </p:cNvPr>
          <p:cNvGraphicFramePr/>
          <p:nvPr/>
        </p:nvGraphicFramePr>
        <p:xfrm>
          <a:off x="553386" y="363127"/>
          <a:ext cx="11085223" cy="7830208"/>
        </p:xfrm>
        <a:graphic>
          <a:graphicData uri="http://schemas.openxmlformats.org/drawingml/2006/chart">
            <c:chart xmlns:c="http://schemas.openxmlformats.org/drawingml/2006/chart" xmlns:r="http://schemas.openxmlformats.org/officeDocument/2006/relationships" r:id="rId2"/>
          </a:graphicData>
        </a:graphic>
      </p:graphicFrame>
      <p:sp>
        <p:nvSpPr>
          <p:cNvPr id="14" name="Rettangolo 13">
            <a:extLst>
              <a:ext uri="{FF2B5EF4-FFF2-40B4-BE49-F238E27FC236}">
                <a16:creationId xmlns:a16="http://schemas.microsoft.com/office/drawing/2014/main" id="{6164BBAE-B66F-4641-AD34-A6EFAAE46DD1}"/>
              </a:ext>
            </a:extLst>
          </p:cNvPr>
          <p:cNvSpPr/>
          <p:nvPr/>
        </p:nvSpPr>
        <p:spPr>
          <a:xfrm>
            <a:off x="456366" y="363127"/>
            <a:ext cx="11279267" cy="784830"/>
          </a:xfrm>
          <a:prstGeom prst="rect">
            <a:avLst/>
          </a:prstGeom>
        </p:spPr>
        <p:txBody>
          <a:bodyPr wrap="square">
            <a:spAutoFit/>
          </a:bodyPr>
          <a:lstStyle/>
          <a:p>
            <a:r>
              <a:rPr lang="it-IT" sz="4400" b="1" dirty="0">
                <a:solidFill>
                  <a:srgbClr val="C00000"/>
                </a:solidFill>
                <a:latin typeface="Nasa" panose="020B0500000000000000" pitchFamily="34" charset="0"/>
                <a:ea typeface="+mj-ea"/>
                <a:cs typeface="+mj-cs"/>
              </a:rPr>
              <a:t>CAMPI APPLICATIVI</a:t>
            </a:r>
          </a:p>
        </p:txBody>
      </p:sp>
      <p:pic>
        <p:nvPicPr>
          <p:cNvPr id="6" name="Picture 4" descr="Immagine correlata">
            <a:extLst>
              <a:ext uri="{FF2B5EF4-FFF2-40B4-BE49-F238E27FC236}">
                <a16:creationId xmlns:a16="http://schemas.microsoft.com/office/drawing/2014/main" id="{7FBA4B26-FCCD-48BF-BCF0-C4DBDEBDCAF5}"/>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9926" b="89578" l="9844" r="91563">
                        <a14:foregroundMark x1="10469" y1="29280" x2="9844" y2="29032"/>
                        <a14:foregroundMark x1="91563" y1="51613" x2="91094" y2="47643"/>
                        <a14:foregroundMark x1="78594" y1="68238" x2="83438" y2="66749"/>
                        <a14:foregroundMark x1="48594" y1="69975" x2="42031" y2="70968"/>
                      </a14:backgroundRemoval>
                    </a14:imgEffect>
                  </a14:imgLayer>
                </a14:imgProps>
              </a:ext>
              <a:ext uri="{28A0092B-C50C-407E-A947-70E740481C1C}">
                <a14:useLocalDpi xmlns:a14="http://schemas.microsoft.com/office/drawing/2010/main" val="0"/>
              </a:ext>
            </a:extLst>
          </a:blip>
          <a:srcRect/>
          <a:stretch>
            <a:fillRect/>
          </a:stretch>
        </p:blipFill>
        <p:spPr bwMode="auto">
          <a:xfrm>
            <a:off x="2175448" y="5342135"/>
            <a:ext cx="2044904" cy="1287650"/>
          </a:xfrm>
          <a:prstGeom prst="rect">
            <a:avLst/>
          </a:prstGeom>
          <a:noFill/>
          <a:extLst>
            <a:ext uri="{909E8E84-426E-40DD-AFC4-6F175D3DCCD1}">
              <a14:hiddenFill xmlns:a14="http://schemas.microsoft.com/office/drawing/2010/main">
                <a:solidFill>
                  <a:srgbClr val="FFFFFF"/>
                </a:solidFill>
              </a14:hiddenFill>
            </a:ext>
          </a:extLst>
        </p:spPr>
      </p:pic>
      <p:sp>
        <p:nvSpPr>
          <p:cNvPr id="8" name="Segnaposto contenuto 2">
            <a:extLst>
              <a:ext uri="{FF2B5EF4-FFF2-40B4-BE49-F238E27FC236}">
                <a16:creationId xmlns:a16="http://schemas.microsoft.com/office/drawing/2014/main" id="{240D6E1A-475B-4C96-89C5-314FCBA51E97}"/>
              </a:ext>
            </a:extLst>
          </p:cNvPr>
          <p:cNvSpPr txBox="1">
            <a:spLocks/>
          </p:cNvSpPr>
          <p:nvPr/>
        </p:nvSpPr>
        <p:spPr>
          <a:xfrm>
            <a:off x="456363" y="1159906"/>
            <a:ext cx="11279267" cy="1287650"/>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400" dirty="0">
                <a:latin typeface="Arial Narrow" panose="020B0606020202030204" pitchFamily="34" charset="0"/>
              </a:rPr>
              <a:t>Siamo fornitori di sistemi di lubrificazione per diverse applicazioni nella deformazione della lamiera, principalmente per l'Automotive e l’Elettrodomestico.</a:t>
            </a:r>
            <a:endParaRPr lang="de-DE" sz="2000" dirty="0">
              <a:solidFill>
                <a:srgbClr val="000000"/>
              </a:solidFill>
              <a:latin typeface="Arial Narrow" panose="020B0606020202030204" pitchFamily="34" charset="0"/>
            </a:endParaRPr>
          </a:p>
        </p:txBody>
      </p:sp>
      <p:pic>
        <p:nvPicPr>
          <p:cNvPr id="5" name="Immagine 4" descr="Immagine che contiene monitor, sedendo, luce, pensile&#10;&#10;Descrizione generata automaticamente">
            <a:extLst>
              <a:ext uri="{FF2B5EF4-FFF2-40B4-BE49-F238E27FC236}">
                <a16:creationId xmlns:a16="http://schemas.microsoft.com/office/drawing/2014/main" id="{A8F80679-5E88-4F46-A6BE-FF2FCFE4F4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20735" y="3160918"/>
            <a:ext cx="1577165" cy="1509728"/>
          </a:xfrm>
          <a:prstGeom prst="rect">
            <a:avLst/>
          </a:prstGeom>
        </p:spPr>
      </p:pic>
      <p:sp>
        <p:nvSpPr>
          <p:cNvPr id="13" name="Segnaposto contenuto 2">
            <a:extLst>
              <a:ext uri="{FF2B5EF4-FFF2-40B4-BE49-F238E27FC236}">
                <a16:creationId xmlns:a16="http://schemas.microsoft.com/office/drawing/2014/main" id="{5164439F-C87A-447E-B6D4-F416A2A2D0B7}"/>
              </a:ext>
            </a:extLst>
          </p:cNvPr>
          <p:cNvSpPr txBox="1">
            <a:spLocks/>
          </p:cNvSpPr>
          <p:nvPr/>
        </p:nvSpPr>
        <p:spPr>
          <a:xfrm>
            <a:off x="7510809" y="3862331"/>
            <a:ext cx="1591438" cy="313081"/>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Metal packaging</a:t>
            </a:r>
          </a:p>
        </p:txBody>
      </p:sp>
      <p:sp>
        <p:nvSpPr>
          <p:cNvPr id="16" name="Segnaposto contenuto 2">
            <a:extLst>
              <a:ext uri="{FF2B5EF4-FFF2-40B4-BE49-F238E27FC236}">
                <a16:creationId xmlns:a16="http://schemas.microsoft.com/office/drawing/2014/main" id="{D8F00E2E-66C9-4632-81E4-787F81420FA8}"/>
              </a:ext>
            </a:extLst>
          </p:cNvPr>
          <p:cNvSpPr txBox="1">
            <a:spLocks/>
          </p:cNvSpPr>
          <p:nvPr/>
        </p:nvSpPr>
        <p:spPr>
          <a:xfrm>
            <a:off x="9165895" y="4249756"/>
            <a:ext cx="904215" cy="58564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Motori elettrici</a:t>
            </a:r>
          </a:p>
        </p:txBody>
      </p:sp>
      <p:sp>
        <p:nvSpPr>
          <p:cNvPr id="17" name="Segnaposto contenuto 2">
            <a:extLst>
              <a:ext uri="{FF2B5EF4-FFF2-40B4-BE49-F238E27FC236}">
                <a16:creationId xmlns:a16="http://schemas.microsoft.com/office/drawing/2014/main" id="{1D56D72F-2958-4AAC-B4D8-B7C949D56558}"/>
              </a:ext>
            </a:extLst>
          </p:cNvPr>
          <p:cNvSpPr txBox="1">
            <a:spLocks/>
          </p:cNvSpPr>
          <p:nvPr/>
        </p:nvSpPr>
        <p:spPr>
          <a:xfrm>
            <a:off x="9102247" y="3862332"/>
            <a:ext cx="1591438" cy="313081"/>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Imbutitura</a:t>
            </a:r>
          </a:p>
        </p:txBody>
      </p:sp>
      <p:sp>
        <p:nvSpPr>
          <p:cNvPr id="18" name="Segnaposto contenuto 2">
            <a:extLst>
              <a:ext uri="{FF2B5EF4-FFF2-40B4-BE49-F238E27FC236}">
                <a16:creationId xmlns:a16="http://schemas.microsoft.com/office/drawing/2014/main" id="{861A701A-5115-415A-A73C-09B58AB89F90}"/>
              </a:ext>
            </a:extLst>
          </p:cNvPr>
          <p:cNvSpPr txBox="1">
            <a:spLocks/>
          </p:cNvSpPr>
          <p:nvPr/>
        </p:nvSpPr>
        <p:spPr>
          <a:xfrm>
            <a:off x="7942082" y="4165612"/>
            <a:ext cx="1276667" cy="74413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Minuterie metalliche</a:t>
            </a:r>
          </a:p>
        </p:txBody>
      </p:sp>
      <p:sp>
        <p:nvSpPr>
          <p:cNvPr id="19" name="Segnaposto contenuto 2">
            <a:extLst>
              <a:ext uri="{FF2B5EF4-FFF2-40B4-BE49-F238E27FC236}">
                <a16:creationId xmlns:a16="http://schemas.microsoft.com/office/drawing/2014/main" id="{0EA7BE44-8C6F-4BCB-A605-A311B24F94F0}"/>
              </a:ext>
            </a:extLst>
          </p:cNvPr>
          <p:cNvSpPr txBox="1">
            <a:spLocks/>
          </p:cNvSpPr>
          <p:nvPr/>
        </p:nvSpPr>
        <p:spPr>
          <a:xfrm>
            <a:off x="8027844" y="4946441"/>
            <a:ext cx="1276667" cy="34149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Tubature</a:t>
            </a:r>
          </a:p>
        </p:txBody>
      </p:sp>
      <p:sp>
        <p:nvSpPr>
          <p:cNvPr id="20" name="Segnaposto contenuto 2">
            <a:extLst>
              <a:ext uri="{FF2B5EF4-FFF2-40B4-BE49-F238E27FC236}">
                <a16:creationId xmlns:a16="http://schemas.microsoft.com/office/drawing/2014/main" id="{81F9EF25-B098-4FDB-9F6C-B66414916149}"/>
              </a:ext>
            </a:extLst>
          </p:cNvPr>
          <p:cNvSpPr txBox="1">
            <a:spLocks/>
          </p:cNvSpPr>
          <p:nvPr/>
        </p:nvSpPr>
        <p:spPr>
          <a:xfrm>
            <a:off x="9165895" y="4923192"/>
            <a:ext cx="1276667" cy="341491"/>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Font typeface="Arial" panose="020B0604020202020204" pitchFamily="34" charset="0"/>
              <a:buNone/>
            </a:pPr>
            <a:r>
              <a:rPr lang="it-IT" sz="1800" i="1" dirty="0">
                <a:latin typeface="Arial Narrow" panose="020B0606020202030204" pitchFamily="34" charset="0"/>
              </a:rPr>
              <a:t>Cucina</a:t>
            </a:r>
          </a:p>
        </p:txBody>
      </p:sp>
      <p:pic>
        <p:nvPicPr>
          <p:cNvPr id="2" name="Immagine 1">
            <a:extLst>
              <a:ext uri="{FF2B5EF4-FFF2-40B4-BE49-F238E27FC236}">
                <a16:creationId xmlns:a16="http://schemas.microsoft.com/office/drawing/2014/main" id="{7F0029DD-B165-D574-3E7D-F75527AB5D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41902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6018BBE-17A4-477E-AAF1-C5E7E6FCC460}"/>
              </a:ext>
            </a:extLst>
          </p:cNvPr>
          <p:cNvSpPr>
            <a:spLocks noGrp="1"/>
          </p:cNvSpPr>
          <p:nvPr>
            <p:ph type="title"/>
          </p:nvPr>
        </p:nvSpPr>
        <p:spPr>
          <a:xfrm>
            <a:off x="908168" y="317917"/>
            <a:ext cx="8860240" cy="1143000"/>
          </a:xfrm>
        </p:spPr>
        <p:txBody>
          <a:bodyPr/>
          <a:lstStyle/>
          <a:p>
            <a:r>
              <a:rPr lang="it-IT" sz="4800" dirty="0">
                <a:solidFill>
                  <a:srgbClr val="C00000"/>
                </a:solidFill>
                <a:latin typeface="Nasa" panose="020B0500000000000000" pitchFamily="34" charset="0"/>
              </a:rPr>
              <a:t>I QUATTRO PILASTRI NEI PROCESSI DI DEFORMAZIONE</a:t>
            </a:r>
          </a:p>
        </p:txBody>
      </p:sp>
      <p:sp>
        <p:nvSpPr>
          <p:cNvPr id="15" name="Segnaposto contenuto 7">
            <a:extLst>
              <a:ext uri="{FF2B5EF4-FFF2-40B4-BE49-F238E27FC236}">
                <a16:creationId xmlns:a16="http://schemas.microsoft.com/office/drawing/2014/main" id="{80DCE4AA-CF52-41E5-AF51-BF9C59C8E539}"/>
              </a:ext>
            </a:extLst>
          </p:cNvPr>
          <p:cNvSpPr txBox="1">
            <a:spLocks/>
          </p:cNvSpPr>
          <p:nvPr/>
        </p:nvSpPr>
        <p:spPr bwMode="auto">
          <a:xfrm>
            <a:off x="6571386" y="1626808"/>
            <a:ext cx="5192222" cy="498472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sz="2800" dirty="0">
                <a:solidFill>
                  <a:srgbClr val="000000"/>
                </a:solidFill>
                <a:latin typeface="Arial Narrow" panose="020B0606020202030204" pitchFamily="34" charset="0"/>
              </a:rPr>
              <a:t>Quando si parla di deformazione di metalli, la pressa, l’automazione e il lubrificante sono universalmente riconosciuti per la loro importanza, ma purtroppo in molti erroneamente considerano il sistema di lubrificazione  irrilevante e quindi tendono a trascurarlo, non dandogli la giusta importanza</a:t>
            </a:r>
            <a:endParaRPr lang="en-US" sz="2400" dirty="0">
              <a:solidFill>
                <a:srgbClr val="000000"/>
              </a:solidFill>
              <a:latin typeface="Arial Narrow" panose="020B0606020202030204" pitchFamily="34" charset="0"/>
            </a:endParaRPr>
          </a:p>
        </p:txBody>
      </p:sp>
      <p:sp>
        <p:nvSpPr>
          <p:cNvPr id="12" name="Triangolo isoscele 11">
            <a:extLst>
              <a:ext uri="{FF2B5EF4-FFF2-40B4-BE49-F238E27FC236}">
                <a16:creationId xmlns:a16="http://schemas.microsoft.com/office/drawing/2014/main" id="{5FE1F872-2B0B-461A-9AD7-BFCA6486100A}"/>
              </a:ext>
            </a:extLst>
          </p:cNvPr>
          <p:cNvSpPr/>
          <p:nvPr/>
        </p:nvSpPr>
        <p:spPr>
          <a:xfrm>
            <a:off x="135580" y="1991628"/>
            <a:ext cx="5282111" cy="1218968"/>
          </a:xfrm>
          <a:prstGeom prst="triangle">
            <a:avLst>
              <a:gd name="adj" fmla="val 52598"/>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6" name="Rettangolo 25">
            <a:extLst>
              <a:ext uri="{FF2B5EF4-FFF2-40B4-BE49-F238E27FC236}">
                <a16:creationId xmlns:a16="http://schemas.microsoft.com/office/drawing/2014/main" id="{C8B763AC-4FC6-47CD-8C5B-0C164808CD37}"/>
              </a:ext>
            </a:extLst>
          </p:cNvPr>
          <p:cNvSpPr/>
          <p:nvPr/>
        </p:nvSpPr>
        <p:spPr>
          <a:xfrm>
            <a:off x="459839" y="5969814"/>
            <a:ext cx="4484033" cy="180064"/>
          </a:xfrm>
          <a:prstGeom prst="rect">
            <a:avLst/>
          </a:prstGeom>
          <a:solidFill>
            <a:schemeClr val="bg2">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a:extLst>
              <a:ext uri="{FF2B5EF4-FFF2-40B4-BE49-F238E27FC236}">
                <a16:creationId xmlns:a16="http://schemas.microsoft.com/office/drawing/2014/main" id="{DFF33DED-6C19-4FCD-94BA-1663957E9997}"/>
              </a:ext>
            </a:extLst>
          </p:cNvPr>
          <p:cNvSpPr/>
          <p:nvPr/>
        </p:nvSpPr>
        <p:spPr>
          <a:xfrm>
            <a:off x="163324" y="6233270"/>
            <a:ext cx="5015511" cy="158212"/>
          </a:xfrm>
          <a:prstGeom prst="rect">
            <a:avLst/>
          </a:prstGeom>
          <a:solidFill>
            <a:schemeClr val="bg2">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Segnaposto contenuto 2">
            <a:extLst>
              <a:ext uri="{FF2B5EF4-FFF2-40B4-BE49-F238E27FC236}">
                <a16:creationId xmlns:a16="http://schemas.microsoft.com/office/drawing/2014/main" id="{16A65D70-9D58-4213-84DD-0470104AB2AC}"/>
              </a:ext>
            </a:extLst>
          </p:cNvPr>
          <p:cNvSpPr txBox="1">
            <a:spLocks/>
          </p:cNvSpPr>
          <p:nvPr/>
        </p:nvSpPr>
        <p:spPr>
          <a:xfrm>
            <a:off x="472864" y="6362081"/>
            <a:ext cx="4422328"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600"/>
              </a:spcAft>
              <a:buNone/>
            </a:pPr>
            <a:r>
              <a:rPr lang="it-IT" sz="1600" i="1" dirty="0">
                <a:latin typeface="Arial Narrow" panose="020B0606020202030204" pitchFamily="34" charset="0"/>
              </a:rPr>
              <a:t>I quattro pilastri nei processi di deformazione dei metalli</a:t>
            </a:r>
          </a:p>
        </p:txBody>
      </p:sp>
      <p:grpSp>
        <p:nvGrpSpPr>
          <p:cNvPr id="25" name="Gruppo 24">
            <a:extLst>
              <a:ext uri="{FF2B5EF4-FFF2-40B4-BE49-F238E27FC236}">
                <a16:creationId xmlns:a16="http://schemas.microsoft.com/office/drawing/2014/main" id="{6D85657D-3FD3-43DF-973F-C72BDDA3B889}"/>
              </a:ext>
            </a:extLst>
          </p:cNvPr>
          <p:cNvGrpSpPr/>
          <p:nvPr/>
        </p:nvGrpSpPr>
        <p:grpSpPr>
          <a:xfrm>
            <a:off x="603268" y="2469420"/>
            <a:ext cx="4168405" cy="3349416"/>
            <a:chOff x="891299" y="2469420"/>
            <a:chExt cx="4168405" cy="3349416"/>
          </a:xfrm>
        </p:grpSpPr>
        <p:sp>
          <p:nvSpPr>
            <p:cNvPr id="28" name="Rettangolo 27">
              <a:extLst>
                <a:ext uri="{FF2B5EF4-FFF2-40B4-BE49-F238E27FC236}">
                  <a16:creationId xmlns:a16="http://schemas.microsoft.com/office/drawing/2014/main" id="{C111DAF1-F41D-431C-96E4-8E41F6FC6DAD}"/>
                </a:ext>
              </a:extLst>
            </p:cNvPr>
            <p:cNvSpPr/>
            <p:nvPr/>
          </p:nvSpPr>
          <p:spPr>
            <a:xfrm>
              <a:off x="891299" y="3655223"/>
              <a:ext cx="792911" cy="2163613"/>
            </a:xfrm>
            <a:prstGeom prst="rect">
              <a:avLst/>
            </a:prstGeom>
            <a:solidFill>
              <a:srgbClr val="92D050"/>
            </a:solidFill>
            <a:ln>
              <a:solidFill>
                <a:srgbClr val="00B05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latin typeface="Arial Narrow" panose="020B0606020202030204" pitchFamily="34" charset="0"/>
              </a:endParaRPr>
            </a:p>
          </p:txBody>
        </p:sp>
        <p:sp>
          <p:nvSpPr>
            <p:cNvPr id="29" name="Rettangolo 28">
              <a:extLst>
                <a:ext uri="{FF2B5EF4-FFF2-40B4-BE49-F238E27FC236}">
                  <a16:creationId xmlns:a16="http://schemas.microsoft.com/office/drawing/2014/main" id="{799ED3E3-7914-4F10-A211-5BABE9620551}"/>
                </a:ext>
              </a:extLst>
            </p:cNvPr>
            <p:cNvSpPr/>
            <p:nvPr/>
          </p:nvSpPr>
          <p:spPr>
            <a:xfrm>
              <a:off x="2051178" y="3655222"/>
              <a:ext cx="792911" cy="2163613"/>
            </a:xfrm>
            <a:prstGeom prst="rect">
              <a:avLst/>
            </a:prstGeom>
            <a:ln>
              <a:solidFill>
                <a:schemeClr val="tx2">
                  <a:lumMod val="75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latin typeface="Arial Narrow" panose="020B0606020202030204" pitchFamily="34" charset="0"/>
              </a:endParaRPr>
            </a:p>
          </p:txBody>
        </p:sp>
        <p:sp>
          <p:nvSpPr>
            <p:cNvPr id="30" name="Rettangolo 29">
              <a:extLst>
                <a:ext uri="{FF2B5EF4-FFF2-40B4-BE49-F238E27FC236}">
                  <a16:creationId xmlns:a16="http://schemas.microsoft.com/office/drawing/2014/main" id="{4C8285C0-27F5-49AD-AEAB-213394DD37C0}"/>
                </a:ext>
              </a:extLst>
            </p:cNvPr>
            <p:cNvSpPr/>
            <p:nvPr/>
          </p:nvSpPr>
          <p:spPr>
            <a:xfrm>
              <a:off x="3166114" y="3655221"/>
              <a:ext cx="792911" cy="2163613"/>
            </a:xfrm>
            <a:prstGeom prst="rect">
              <a:avLst/>
            </a:prstGeom>
            <a:solidFill>
              <a:srgbClr val="FFFF00"/>
            </a:solidFill>
            <a:ln>
              <a:solidFill>
                <a:schemeClr val="accent6"/>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endParaRPr lang="it-IT" dirty="0">
                <a:latin typeface="Arial Narrow" panose="020B0606020202030204" pitchFamily="34" charset="0"/>
              </a:endParaRPr>
            </a:p>
          </p:txBody>
        </p:sp>
        <p:sp>
          <p:nvSpPr>
            <p:cNvPr id="34" name="Segnaposto contenuto 7">
              <a:extLst>
                <a:ext uri="{FF2B5EF4-FFF2-40B4-BE49-F238E27FC236}">
                  <a16:creationId xmlns:a16="http://schemas.microsoft.com/office/drawing/2014/main" id="{DA777AAF-F9D0-4006-BB41-FB0E94539CD3}"/>
                </a:ext>
              </a:extLst>
            </p:cNvPr>
            <p:cNvSpPr txBox="1">
              <a:spLocks/>
            </p:cNvSpPr>
            <p:nvPr/>
          </p:nvSpPr>
          <p:spPr bwMode="auto">
            <a:xfrm>
              <a:off x="1569844" y="2469420"/>
              <a:ext cx="3322427" cy="144442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en-US" sz="3600" b="1" dirty="0">
                  <a:latin typeface="Arial Narrow" panose="020B0606020202030204" pitchFamily="34" charset="0"/>
                </a:rPr>
                <a:t>Performance </a:t>
              </a:r>
            </a:p>
            <a:p>
              <a:pPr marL="0" indent="0">
                <a:buFont typeface="Arial" charset="0"/>
                <a:buNone/>
              </a:pPr>
              <a:endParaRPr lang="en-US" sz="2400" dirty="0">
                <a:latin typeface="Arial Narrow" panose="020B0606020202030204" pitchFamily="34" charset="0"/>
              </a:endParaRPr>
            </a:p>
            <a:p>
              <a:pPr marL="0" indent="0">
                <a:buFont typeface="Arial" charset="0"/>
                <a:buNone/>
              </a:pPr>
              <a:br>
                <a:rPr lang="en-US" sz="1000" dirty="0">
                  <a:solidFill>
                    <a:srgbClr val="000000"/>
                  </a:solidFill>
                  <a:latin typeface="Arial Narrow" panose="020B0606020202030204" pitchFamily="34" charset="0"/>
                </a:rPr>
              </a:br>
              <a:endParaRPr lang="it-IT" sz="1000" dirty="0">
                <a:solidFill>
                  <a:srgbClr val="000000"/>
                </a:solidFill>
                <a:latin typeface="Arial Narrow" panose="020B0606020202030204" pitchFamily="34" charset="0"/>
              </a:endParaRPr>
            </a:p>
          </p:txBody>
        </p:sp>
        <p:sp>
          <p:nvSpPr>
            <p:cNvPr id="35" name="Segnaposto contenuto 7">
              <a:extLst>
                <a:ext uri="{FF2B5EF4-FFF2-40B4-BE49-F238E27FC236}">
                  <a16:creationId xmlns:a16="http://schemas.microsoft.com/office/drawing/2014/main" id="{7DA79AE3-6FB3-44DC-8933-38329AE72EA2}"/>
                </a:ext>
              </a:extLst>
            </p:cNvPr>
            <p:cNvSpPr txBox="1">
              <a:spLocks/>
            </p:cNvSpPr>
            <p:nvPr/>
          </p:nvSpPr>
          <p:spPr bwMode="auto">
            <a:xfrm rot="17494958">
              <a:off x="625617" y="3864184"/>
              <a:ext cx="1885780" cy="11448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n-US" sz="2400" dirty="0">
                  <a:latin typeface="Arial Narrow" panose="020B0606020202030204" pitchFamily="34" charset="0"/>
                </a:rPr>
                <a:t>PRESSA</a:t>
              </a:r>
            </a:p>
            <a:p>
              <a:pPr marL="0" indent="0">
                <a:buFont typeface="Arial" charset="0"/>
                <a:buNone/>
              </a:pPr>
              <a:br>
                <a:rPr lang="en-US" sz="1000" dirty="0">
                  <a:solidFill>
                    <a:srgbClr val="000000"/>
                  </a:solidFill>
                  <a:latin typeface="Arial Narrow" panose="020B0606020202030204" pitchFamily="34" charset="0"/>
                </a:rPr>
              </a:br>
              <a:endParaRPr lang="it-IT" sz="1000" dirty="0">
                <a:solidFill>
                  <a:srgbClr val="000000"/>
                </a:solidFill>
                <a:latin typeface="Arial Narrow" panose="020B0606020202030204" pitchFamily="34" charset="0"/>
              </a:endParaRPr>
            </a:p>
          </p:txBody>
        </p:sp>
        <p:sp>
          <p:nvSpPr>
            <p:cNvPr id="36" name="Segnaposto contenuto 7">
              <a:extLst>
                <a:ext uri="{FF2B5EF4-FFF2-40B4-BE49-F238E27FC236}">
                  <a16:creationId xmlns:a16="http://schemas.microsoft.com/office/drawing/2014/main" id="{2ED3827D-C9CA-4843-963E-76062E8D2261}"/>
                </a:ext>
              </a:extLst>
            </p:cNvPr>
            <p:cNvSpPr txBox="1">
              <a:spLocks/>
            </p:cNvSpPr>
            <p:nvPr/>
          </p:nvSpPr>
          <p:spPr bwMode="auto">
            <a:xfrm rot="17167685">
              <a:off x="1560474" y="4134944"/>
              <a:ext cx="2123666" cy="11448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n-US" sz="2400" dirty="0">
                  <a:latin typeface="Arial Narrow" panose="020B0606020202030204" pitchFamily="34" charset="0"/>
                </a:rPr>
                <a:t>AUTOMAZIONE</a:t>
              </a:r>
            </a:p>
            <a:p>
              <a:pPr marL="0" indent="0">
                <a:buFont typeface="Arial" charset="0"/>
                <a:buNone/>
              </a:pPr>
              <a:br>
                <a:rPr lang="en-US" sz="1000" dirty="0">
                  <a:solidFill>
                    <a:srgbClr val="000000"/>
                  </a:solidFill>
                  <a:latin typeface="Arial Narrow" panose="020B0606020202030204" pitchFamily="34" charset="0"/>
                </a:rPr>
              </a:br>
              <a:endParaRPr lang="it-IT" sz="1000" dirty="0">
                <a:solidFill>
                  <a:srgbClr val="000000"/>
                </a:solidFill>
                <a:latin typeface="Arial Narrow" panose="020B0606020202030204" pitchFamily="34" charset="0"/>
              </a:endParaRPr>
            </a:p>
          </p:txBody>
        </p:sp>
        <p:sp>
          <p:nvSpPr>
            <p:cNvPr id="37" name="Segnaposto contenuto 7">
              <a:extLst>
                <a:ext uri="{FF2B5EF4-FFF2-40B4-BE49-F238E27FC236}">
                  <a16:creationId xmlns:a16="http://schemas.microsoft.com/office/drawing/2014/main" id="{7DB9369E-4E2E-4EB6-8460-FA8F22F21BFB}"/>
                </a:ext>
              </a:extLst>
            </p:cNvPr>
            <p:cNvSpPr txBox="1">
              <a:spLocks/>
            </p:cNvSpPr>
            <p:nvPr/>
          </p:nvSpPr>
          <p:spPr bwMode="auto">
            <a:xfrm rot="17145448">
              <a:off x="2628498" y="4001746"/>
              <a:ext cx="2087543" cy="11448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n-US" sz="2400" dirty="0">
                  <a:latin typeface="Arial Narrow" panose="020B0606020202030204" pitchFamily="34" charset="0"/>
                </a:rPr>
                <a:t>LUBRIFICANTE</a:t>
              </a:r>
              <a:br>
                <a:rPr lang="en-US" sz="1000" dirty="0">
                  <a:solidFill>
                    <a:srgbClr val="000000"/>
                  </a:solidFill>
                  <a:latin typeface="Arial Narrow" panose="020B0606020202030204" pitchFamily="34" charset="0"/>
                </a:rPr>
              </a:br>
              <a:endParaRPr lang="it-IT" sz="1000" dirty="0">
                <a:solidFill>
                  <a:srgbClr val="000000"/>
                </a:solidFill>
                <a:latin typeface="Arial Narrow" panose="020B0606020202030204" pitchFamily="34" charset="0"/>
              </a:endParaRPr>
            </a:p>
          </p:txBody>
        </p:sp>
        <p:sp>
          <p:nvSpPr>
            <p:cNvPr id="38" name="Rettangolo 37">
              <a:extLst>
                <a:ext uri="{FF2B5EF4-FFF2-40B4-BE49-F238E27FC236}">
                  <a16:creationId xmlns:a16="http://schemas.microsoft.com/office/drawing/2014/main" id="{9477BA95-F6BF-4583-A204-569643D5A2D3}"/>
                </a:ext>
              </a:extLst>
            </p:cNvPr>
            <p:cNvSpPr/>
            <p:nvPr/>
          </p:nvSpPr>
          <p:spPr>
            <a:xfrm>
              <a:off x="4266793" y="4005064"/>
              <a:ext cx="792911" cy="1813770"/>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ctr"/>
            <a:lstStyle/>
            <a:p>
              <a:pPr algn="ctr"/>
              <a:endParaRPr lang="it-IT" dirty="0">
                <a:latin typeface="Arial Narrow" panose="020B0606020202030204" pitchFamily="34" charset="0"/>
              </a:endParaRPr>
            </a:p>
          </p:txBody>
        </p:sp>
      </p:grpSp>
      <p:sp>
        <p:nvSpPr>
          <p:cNvPr id="24" name="Segnaposto contenuto 7">
            <a:extLst>
              <a:ext uri="{FF2B5EF4-FFF2-40B4-BE49-F238E27FC236}">
                <a16:creationId xmlns:a16="http://schemas.microsoft.com/office/drawing/2014/main" id="{6961C15D-8803-4C6F-B3B2-8D084E3CC2C0}"/>
              </a:ext>
            </a:extLst>
          </p:cNvPr>
          <p:cNvSpPr txBox="1">
            <a:spLocks/>
          </p:cNvSpPr>
          <p:nvPr/>
        </p:nvSpPr>
        <p:spPr bwMode="auto">
          <a:xfrm rot="17055048">
            <a:off x="3464539" y="4150711"/>
            <a:ext cx="2237389" cy="12253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en-US" sz="2000" dirty="0">
                <a:latin typeface="Arial Narrow" panose="020B0606020202030204" pitchFamily="34" charset="0"/>
              </a:rPr>
              <a:t>LUBRIFICAZIONE</a:t>
            </a:r>
          </a:p>
          <a:p>
            <a:pPr marL="0" indent="0">
              <a:buFont typeface="Arial" charset="0"/>
              <a:buNone/>
            </a:pPr>
            <a:br>
              <a:rPr lang="en-US" sz="1000" dirty="0">
                <a:solidFill>
                  <a:srgbClr val="000000"/>
                </a:solidFill>
                <a:latin typeface="Century Gothic" panose="020B0502020202020204" pitchFamily="34" charset="0"/>
              </a:rPr>
            </a:br>
            <a:endParaRPr lang="it-IT" sz="1000" dirty="0">
              <a:solidFill>
                <a:srgbClr val="000000"/>
              </a:solidFill>
              <a:latin typeface="Century Gothic" panose="020B0502020202020204" pitchFamily="34" charset="0"/>
            </a:endParaRPr>
          </a:p>
        </p:txBody>
      </p:sp>
      <p:sp>
        <p:nvSpPr>
          <p:cNvPr id="40" name="Rettangolo 39">
            <a:extLst>
              <a:ext uri="{FF2B5EF4-FFF2-40B4-BE49-F238E27FC236}">
                <a16:creationId xmlns:a16="http://schemas.microsoft.com/office/drawing/2014/main" id="{45F7764D-0EB3-4543-85E9-C4CFB820F938}"/>
              </a:ext>
            </a:extLst>
          </p:cNvPr>
          <p:cNvSpPr/>
          <p:nvPr/>
        </p:nvSpPr>
        <p:spPr>
          <a:xfrm>
            <a:off x="459839" y="3310148"/>
            <a:ext cx="3419993" cy="173314"/>
          </a:xfrm>
          <a:prstGeom prst="rect">
            <a:avLst/>
          </a:prstGeom>
          <a:solidFill>
            <a:schemeClr val="bg2">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40">
            <a:extLst>
              <a:ext uri="{FF2B5EF4-FFF2-40B4-BE49-F238E27FC236}">
                <a16:creationId xmlns:a16="http://schemas.microsoft.com/office/drawing/2014/main" id="{E35FCD2F-8936-44E7-A06B-E89C8F1F5AF0}"/>
              </a:ext>
            </a:extLst>
          </p:cNvPr>
          <p:cNvSpPr/>
          <p:nvPr/>
        </p:nvSpPr>
        <p:spPr>
          <a:xfrm rot="1386651">
            <a:off x="3835372" y="3510771"/>
            <a:ext cx="1070055" cy="166630"/>
          </a:xfrm>
          <a:prstGeom prst="rect">
            <a:avLst/>
          </a:prstGeom>
          <a:solidFill>
            <a:schemeClr val="bg2">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extLst>
              <a:ext uri="{FF2B5EF4-FFF2-40B4-BE49-F238E27FC236}">
                <a16:creationId xmlns:a16="http://schemas.microsoft.com/office/drawing/2014/main" id="{E4F132F6-4C0F-D70F-9562-42658874A9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32377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E452797F-5305-4CA9-BB2F-988D834D6763}"/>
              </a:ext>
            </a:extLst>
          </p:cNvPr>
          <p:cNvSpPr>
            <a:spLocks noGrp="1"/>
          </p:cNvSpPr>
          <p:nvPr>
            <p:ph idx="1"/>
          </p:nvPr>
        </p:nvSpPr>
        <p:spPr>
          <a:xfrm>
            <a:off x="6672064" y="1683044"/>
            <a:ext cx="5285629" cy="3361654"/>
          </a:xfrm>
        </p:spPr>
        <p:txBody>
          <a:bodyPr/>
          <a:lstStyle/>
          <a:p>
            <a:r>
              <a:rPr lang="it-IT" sz="2800" dirty="0">
                <a:solidFill>
                  <a:srgbClr val="000000"/>
                </a:solidFill>
                <a:latin typeface="Arial Narrow" panose="020B0606020202030204" pitchFamily="34" charset="0"/>
              </a:rPr>
              <a:t>In realtà, sia il tipo di lubrificante utilizzato che la modalità di applicazione sono fattori importanti nella deformazione della lamiera, in quanto ne consegue impatto diretto sullo stato degli stampi, sulla qualità del prodotto finale e sull'ambiente di lavoro</a:t>
            </a:r>
            <a:endParaRPr lang="en-US" sz="2800" dirty="0">
              <a:solidFill>
                <a:srgbClr val="000000"/>
              </a:solidFill>
              <a:latin typeface="Arial Narrow" panose="020B0606020202030204" pitchFamily="34" charset="0"/>
            </a:endParaRPr>
          </a:p>
        </p:txBody>
      </p:sp>
      <p:sp>
        <p:nvSpPr>
          <p:cNvPr id="4" name="Titolo 1">
            <a:extLst>
              <a:ext uri="{FF2B5EF4-FFF2-40B4-BE49-F238E27FC236}">
                <a16:creationId xmlns:a16="http://schemas.microsoft.com/office/drawing/2014/main" id="{C4F1F8C9-D0C6-4F5A-9C83-195041526E92}"/>
              </a:ext>
            </a:extLst>
          </p:cNvPr>
          <p:cNvSpPr txBox="1">
            <a:spLocks/>
          </p:cNvSpPr>
          <p:nvPr/>
        </p:nvSpPr>
        <p:spPr bwMode="auto">
          <a:xfrm>
            <a:off x="234306" y="121388"/>
            <a:ext cx="9885221"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it-IT" sz="4800" dirty="0">
                <a:solidFill>
                  <a:srgbClr val="C00000"/>
                </a:solidFill>
                <a:latin typeface="Nasa" panose="020B0500000000000000" pitchFamily="34" charset="0"/>
              </a:rPr>
              <a:t>LA LUBRIFICAZIONE NELLA DEFORMAZIONE DEI METALLI</a:t>
            </a:r>
          </a:p>
        </p:txBody>
      </p:sp>
      <p:pic>
        <p:nvPicPr>
          <p:cNvPr id="13" name="Immagine 12" descr="Immagine che contiene interni, tavolo, vivendo, stanza&#10;&#10;Descrizione generata automaticamente">
            <a:extLst>
              <a:ext uri="{FF2B5EF4-FFF2-40B4-BE49-F238E27FC236}">
                <a16:creationId xmlns:a16="http://schemas.microsoft.com/office/drawing/2014/main" id="{962FCB89-DF11-4A53-B3FE-4133A2D5A0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528" y="1520275"/>
            <a:ext cx="4914120" cy="2764193"/>
          </a:xfrm>
          <a:prstGeom prst="rect">
            <a:avLst/>
          </a:prstGeom>
          <a:effectLst>
            <a:softEdge rad="127000"/>
          </a:effectLst>
        </p:spPr>
      </p:pic>
      <p:sp>
        <p:nvSpPr>
          <p:cNvPr id="20" name="Segnaposto contenuto 2">
            <a:extLst>
              <a:ext uri="{FF2B5EF4-FFF2-40B4-BE49-F238E27FC236}">
                <a16:creationId xmlns:a16="http://schemas.microsoft.com/office/drawing/2014/main" id="{B24380F6-897A-4E4D-87D8-B00629318C5C}"/>
              </a:ext>
            </a:extLst>
          </p:cNvPr>
          <p:cNvSpPr txBox="1">
            <a:spLocks/>
          </p:cNvSpPr>
          <p:nvPr/>
        </p:nvSpPr>
        <p:spPr bwMode="auto">
          <a:xfrm>
            <a:off x="4670856" y="5260448"/>
            <a:ext cx="7272808" cy="29523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t-IT" sz="2800" dirty="0">
                <a:solidFill>
                  <a:srgbClr val="000000"/>
                </a:solidFill>
                <a:latin typeface="Arial Narrow" panose="020B0606020202030204" pitchFamily="34" charset="0"/>
              </a:rPr>
              <a:t>Metodi di lubrificazione a goccia, l’uso di bottiglie o lattine possono sembrare soluzioni più semplici ed economiche ma...</a:t>
            </a:r>
          </a:p>
        </p:txBody>
      </p:sp>
      <p:pic>
        <p:nvPicPr>
          <p:cNvPr id="5" name="Immagine 4" descr="Immagine che contiene interni, tavolo, ripieno, sedendo&#10;&#10;Descrizione generata automaticamente">
            <a:extLst>
              <a:ext uri="{FF2B5EF4-FFF2-40B4-BE49-F238E27FC236}">
                <a16:creationId xmlns:a16="http://schemas.microsoft.com/office/drawing/2014/main" id="{2110C69A-A76A-4CB1-9168-6EB7F9BCB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794" y="3567349"/>
            <a:ext cx="3695675" cy="2769860"/>
          </a:xfrm>
          <a:prstGeom prst="rect">
            <a:avLst/>
          </a:prstGeom>
          <a:effectLst>
            <a:softEdge rad="127000"/>
          </a:effectLst>
        </p:spPr>
      </p:pic>
      <p:sp>
        <p:nvSpPr>
          <p:cNvPr id="8" name="Segnaposto contenuto 2">
            <a:extLst>
              <a:ext uri="{FF2B5EF4-FFF2-40B4-BE49-F238E27FC236}">
                <a16:creationId xmlns:a16="http://schemas.microsoft.com/office/drawing/2014/main" id="{FF853B1C-6A84-4E90-A428-315B2C075E01}"/>
              </a:ext>
            </a:extLst>
          </p:cNvPr>
          <p:cNvSpPr txBox="1">
            <a:spLocks/>
          </p:cNvSpPr>
          <p:nvPr/>
        </p:nvSpPr>
        <p:spPr>
          <a:xfrm>
            <a:off x="456891" y="6487163"/>
            <a:ext cx="4064771"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600"/>
              </a:spcAft>
              <a:buNone/>
            </a:pPr>
            <a:r>
              <a:rPr lang="it-IT" sz="1600" i="1" dirty="0">
                <a:latin typeface="Arial Narrow" panose="020B0606020202030204" pitchFamily="34" charset="0"/>
              </a:rPr>
              <a:t>Esempi di soluzioni di lubrificazione «casalinghe»
</a:t>
            </a:r>
          </a:p>
        </p:txBody>
      </p:sp>
      <p:pic>
        <p:nvPicPr>
          <p:cNvPr id="2" name="Immagine 1">
            <a:extLst>
              <a:ext uri="{FF2B5EF4-FFF2-40B4-BE49-F238E27FC236}">
                <a16:creationId xmlns:a16="http://schemas.microsoft.com/office/drawing/2014/main" id="{DA4BFB5E-5520-E040-5B0B-AF90172440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265962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E452797F-5305-4CA9-BB2F-988D834D6763}"/>
              </a:ext>
            </a:extLst>
          </p:cNvPr>
          <p:cNvSpPr>
            <a:spLocks noGrp="1"/>
          </p:cNvSpPr>
          <p:nvPr>
            <p:ph idx="1"/>
          </p:nvPr>
        </p:nvSpPr>
        <p:spPr>
          <a:xfrm>
            <a:off x="755412" y="3875304"/>
            <a:ext cx="4262264" cy="776918"/>
          </a:xfrm>
        </p:spPr>
        <p:txBody>
          <a:bodyPr/>
          <a:lstStyle/>
          <a:p>
            <a:pPr marL="0" indent="0">
              <a:buNone/>
            </a:pPr>
            <a:r>
              <a:rPr lang="it-IT" dirty="0">
                <a:latin typeface="Arial Narrow" panose="020B0606020202030204" pitchFamily="34" charset="0"/>
              </a:rPr>
              <a:t>	</a:t>
            </a:r>
            <a:r>
              <a:rPr lang="it-IT" dirty="0">
                <a:solidFill>
                  <a:srgbClr val="000000"/>
                </a:solidFill>
                <a:latin typeface="Arial Narrow" panose="020B0606020202030204" pitchFamily="34" charset="0"/>
              </a:rPr>
              <a:t>Pericolo</a:t>
            </a:r>
          </a:p>
          <a:p>
            <a:endParaRPr lang="it-IT" dirty="0">
              <a:latin typeface="Arial Narrow" panose="020B0606020202030204" pitchFamily="34" charset="0"/>
            </a:endParaRPr>
          </a:p>
        </p:txBody>
      </p:sp>
      <p:sp>
        <p:nvSpPr>
          <p:cNvPr id="4" name="Titolo 1">
            <a:extLst>
              <a:ext uri="{FF2B5EF4-FFF2-40B4-BE49-F238E27FC236}">
                <a16:creationId xmlns:a16="http://schemas.microsoft.com/office/drawing/2014/main" id="{C4F1F8C9-D0C6-4F5A-9C83-195041526E92}"/>
              </a:ext>
            </a:extLst>
          </p:cNvPr>
          <p:cNvSpPr txBox="1">
            <a:spLocks/>
          </p:cNvSpPr>
          <p:nvPr/>
        </p:nvSpPr>
        <p:spPr bwMode="auto">
          <a:xfrm>
            <a:off x="690831" y="616655"/>
            <a:ext cx="979765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it-IT" dirty="0">
                <a:solidFill>
                  <a:srgbClr val="C00000"/>
                </a:solidFill>
                <a:latin typeface="Nasa" panose="020B0500000000000000" pitchFamily="34" charset="0"/>
              </a:rPr>
              <a:t>LE CONSEGUENZE, QUANDO LA LUBRIFICAZIONE VIENE SOTTOVALUTATA:</a:t>
            </a:r>
            <a:r>
              <a:rPr lang="it-IT" sz="4800" b="1" i="1" dirty="0">
                <a:solidFill>
                  <a:srgbClr val="C00000"/>
                </a:solidFill>
                <a:latin typeface="Arial Nova Cond Light" panose="020B0306020202020204" pitchFamily="34" charset="0"/>
              </a:rPr>
              <a:t>
</a:t>
            </a:r>
          </a:p>
        </p:txBody>
      </p:sp>
      <p:sp>
        <p:nvSpPr>
          <p:cNvPr id="6" name="Segnaposto contenuto 2">
            <a:extLst>
              <a:ext uri="{FF2B5EF4-FFF2-40B4-BE49-F238E27FC236}">
                <a16:creationId xmlns:a16="http://schemas.microsoft.com/office/drawing/2014/main" id="{36B7C654-30AA-44A3-9166-7B6D70039756}"/>
              </a:ext>
            </a:extLst>
          </p:cNvPr>
          <p:cNvSpPr txBox="1">
            <a:spLocks/>
          </p:cNvSpPr>
          <p:nvPr/>
        </p:nvSpPr>
        <p:spPr bwMode="auto">
          <a:xfrm>
            <a:off x="690831" y="2439343"/>
            <a:ext cx="6332909" cy="8239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latin typeface="Arial Narrow" panose="020B0606020202030204" pitchFamily="34" charset="0"/>
              </a:rPr>
              <a:t>	</a:t>
            </a:r>
            <a:r>
              <a:rPr lang="it-IT" dirty="0">
                <a:solidFill>
                  <a:srgbClr val="000000"/>
                </a:solidFill>
                <a:latin typeface="Arial Narrow" panose="020B0606020202030204" pitchFamily="34" charset="0"/>
              </a:rPr>
              <a:t>Sporcizia e disordine</a:t>
            </a:r>
          </a:p>
        </p:txBody>
      </p:sp>
      <p:pic>
        <p:nvPicPr>
          <p:cNvPr id="12" name="Elemento grafico 11" descr="Tendenza in salita">
            <a:extLst>
              <a:ext uri="{FF2B5EF4-FFF2-40B4-BE49-F238E27FC236}">
                <a16:creationId xmlns:a16="http://schemas.microsoft.com/office/drawing/2014/main" id="{FB9C5A3B-9682-4E0A-AC28-A2C5BD319F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2668" y="5045179"/>
            <a:ext cx="1091096" cy="1091096"/>
          </a:xfrm>
          <a:prstGeom prst="rect">
            <a:avLst/>
          </a:prstGeom>
        </p:spPr>
      </p:pic>
      <p:pic>
        <p:nvPicPr>
          <p:cNvPr id="14" name="Elemento grafico 13" descr="Avviso">
            <a:extLst>
              <a:ext uri="{FF2B5EF4-FFF2-40B4-BE49-F238E27FC236}">
                <a16:creationId xmlns:a16="http://schemas.microsoft.com/office/drawing/2014/main" id="{DC977224-AC6C-4936-82C6-954E0E8936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4369" y="3581554"/>
            <a:ext cx="967695" cy="967695"/>
          </a:xfrm>
          <a:prstGeom prst="rect">
            <a:avLst/>
          </a:prstGeom>
        </p:spPr>
      </p:pic>
      <p:pic>
        <p:nvPicPr>
          <p:cNvPr id="16" name="Elemento grafico 15" descr="Splash">
            <a:extLst>
              <a:ext uri="{FF2B5EF4-FFF2-40B4-BE49-F238E27FC236}">
                <a16:creationId xmlns:a16="http://schemas.microsoft.com/office/drawing/2014/main" id="{91647EF6-3A15-4389-8C32-5F7B118C9EA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2668" y="2147673"/>
            <a:ext cx="1091096" cy="1091096"/>
          </a:xfrm>
          <a:prstGeom prst="rect">
            <a:avLst/>
          </a:prstGeom>
        </p:spPr>
      </p:pic>
      <p:pic>
        <p:nvPicPr>
          <p:cNvPr id="18" name="Immagine 17" descr="Immagine che contiene interni, armadietto, cucina, finestra&#10;&#10;Descrizione generata automaticamente">
            <a:extLst>
              <a:ext uri="{FF2B5EF4-FFF2-40B4-BE49-F238E27FC236}">
                <a16:creationId xmlns:a16="http://schemas.microsoft.com/office/drawing/2014/main" id="{4186071D-7F96-4BE8-9899-123A2FEE873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68719" y="3833514"/>
            <a:ext cx="4745873" cy="2674262"/>
          </a:xfrm>
          <a:prstGeom prst="rect">
            <a:avLst/>
          </a:prstGeom>
          <a:effectLst>
            <a:softEdge rad="127000"/>
          </a:effectLst>
        </p:spPr>
      </p:pic>
      <p:sp>
        <p:nvSpPr>
          <p:cNvPr id="19" name="Segnaposto contenuto 2">
            <a:extLst>
              <a:ext uri="{FF2B5EF4-FFF2-40B4-BE49-F238E27FC236}">
                <a16:creationId xmlns:a16="http://schemas.microsoft.com/office/drawing/2014/main" id="{6304FB0B-F6CD-4826-828B-8D1F66B5CE44}"/>
              </a:ext>
            </a:extLst>
          </p:cNvPr>
          <p:cNvSpPr txBox="1">
            <a:spLocks/>
          </p:cNvSpPr>
          <p:nvPr/>
        </p:nvSpPr>
        <p:spPr bwMode="auto">
          <a:xfrm>
            <a:off x="766963" y="5307770"/>
            <a:ext cx="3456384" cy="565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latin typeface="Arial Narrow" panose="020B0606020202030204" pitchFamily="34" charset="0"/>
              </a:rPr>
              <a:t>	</a:t>
            </a:r>
            <a:r>
              <a:rPr lang="it-IT" dirty="0">
                <a:solidFill>
                  <a:srgbClr val="000000"/>
                </a:solidFill>
                <a:latin typeface="Arial Narrow" panose="020B0606020202030204" pitchFamily="34" charset="0"/>
              </a:rPr>
              <a:t>Costi extra</a:t>
            </a:r>
          </a:p>
          <a:p>
            <a:endParaRPr lang="it-IT" dirty="0">
              <a:latin typeface="Arial Narrow" panose="020B0606020202030204" pitchFamily="34" charset="0"/>
            </a:endParaRPr>
          </a:p>
        </p:txBody>
      </p:sp>
      <p:pic>
        <p:nvPicPr>
          <p:cNvPr id="5" name="Immagine 4" descr="Immagine che contiene interni, edificio, tavolo, sedendo&#10;&#10;Descrizione generata automaticamente">
            <a:extLst>
              <a:ext uri="{FF2B5EF4-FFF2-40B4-BE49-F238E27FC236}">
                <a16:creationId xmlns:a16="http://schemas.microsoft.com/office/drawing/2014/main" id="{417CE7CC-1AC1-4439-A383-84982411F66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74326" y="1687355"/>
            <a:ext cx="4539997" cy="3091615"/>
          </a:xfrm>
          <a:prstGeom prst="rect">
            <a:avLst/>
          </a:prstGeom>
          <a:effectLst>
            <a:softEdge rad="127000"/>
          </a:effectLst>
        </p:spPr>
      </p:pic>
      <p:sp>
        <p:nvSpPr>
          <p:cNvPr id="13" name="Segnaposto contenuto 2">
            <a:extLst>
              <a:ext uri="{FF2B5EF4-FFF2-40B4-BE49-F238E27FC236}">
                <a16:creationId xmlns:a16="http://schemas.microsoft.com/office/drawing/2014/main" id="{8564BAE1-2AA2-42D6-803B-1EC432CF3A15}"/>
              </a:ext>
            </a:extLst>
          </p:cNvPr>
          <p:cNvSpPr txBox="1">
            <a:spLocks/>
          </p:cNvSpPr>
          <p:nvPr/>
        </p:nvSpPr>
        <p:spPr>
          <a:xfrm>
            <a:off x="5337740" y="6507776"/>
            <a:ext cx="4745873"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600"/>
              </a:spcAft>
              <a:buNone/>
            </a:pPr>
            <a:r>
              <a:rPr lang="it-IT" sz="1600" i="1" dirty="0">
                <a:latin typeface="Arial Narrow" panose="020B0606020202030204" pitchFamily="34" charset="0"/>
              </a:rPr>
              <a:t>Le conseguenze di una lubrificazione incontrollata
</a:t>
            </a:r>
          </a:p>
        </p:txBody>
      </p:sp>
      <p:pic>
        <p:nvPicPr>
          <p:cNvPr id="2" name="Immagine 1">
            <a:extLst>
              <a:ext uri="{FF2B5EF4-FFF2-40B4-BE49-F238E27FC236}">
                <a16:creationId xmlns:a16="http://schemas.microsoft.com/office/drawing/2014/main" id="{4122CF21-C674-B482-3C06-0347CE24180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722072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contenuto 2">
            <a:extLst>
              <a:ext uri="{FF2B5EF4-FFF2-40B4-BE49-F238E27FC236}">
                <a16:creationId xmlns:a16="http://schemas.microsoft.com/office/drawing/2014/main" id="{6803773A-602D-4D17-B217-1CDF89FF97CE}"/>
              </a:ext>
            </a:extLst>
          </p:cNvPr>
          <p:cNvSpPr txBox="1">
            <a:spLocks/>
          </p:cNvSpPr>
          <p:nvPr/>
        </p:nvSpPr>
        <p:spPr bwMode="auto">
          <a:xfrm>
            <a:off x="229541" y="3695054"/>
            <a:ext cx="4244666" cy="24773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solidFill>
                  <a:srgbClr val="000000"/>
                </a:solidFill>
                <a:latin typeface="Arial Narrow" panose="020B0606020202030204" pitchFamily="34" charset="0"/>
              </a:rPr>
              <a:t>L'applicazione incontrollata di lubrificante si riflette direttamente sul nastro trasportatore, sulla pressa, sugli utensili e sul pavimento
</a:t>
            </a:r>
          </a:p>
        </p:txBody>
      </p:sp>
      <p:sp>
        <p:nvSpPr>
          <p:cNvPr id="20" name="Segnaposto contenuto 2">
            <a:extLst>
              <a:ext uri="{FF2B5EF4-FFF2-40B4-BE49-F238E27FC236}">
                <a16:creationId xmlns:a16="http://schemas.microsoft.com/office/drawing/2014/main" id="{9F6C4B32-0C1E-49CE-B179-90B197A4533B}"/>
              </a:ext>
            </a:extLst>
          </p:cNvPr>
          <p:cNvSpPr txBox="1">
            <a:spLocks/>
          </p:cNvSpPr>
          <p:nvPr/>
        </p:nvSpPr>
        <p:spPr bwMode="auto">
          <a:xfrm>
            <a:off x="1462852" y="2236388"/>
            <a:ext cx="2452841" cy="8239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latin typeface="Arial Narrow" panose="020B0606020202030204" pitchFamily="34" charset="0"/>
              </a:rPr>
              <a:t>Sporcizia e disordine</a:t>
            </a:r>
            <a:r>
              <a:rPr lang="it-IT" dirty="0">
                <a:solidFill>
                  <a:srgbClr val="000000"/>
                </a:solidFill>
                <a:latin typeface="Arial Narrow" panose="020B0606020202030204" pitchFamily="34" charset="0"/>
              </a:rPr>
              <a:t>
</a:t>
            </a:r>
          </a:p>
        </p:txBody>
      </p:sp>
      <p:pic>
        <p:nvPicPr>
          <p:cNvPr id="21" name="Elemento grafico 20" descr="Splash">
            <a:extLst>
              <a:ext uri="{FF2B5EF4-FFF2-40B4-BE49-F238E27FC236}">
                <a16:creationId xmlns:a16="http://schemas.microsoft.com/office/drawing/2014/main" id="{0716319E-DF15-46ED-80E2-761D0DB4CC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2668" y="2147673"/>
            <a:ext cx="1091096" cy="1091096"/>
          </a:xfrm>
          <a:prstGeom prst="rect">
            <a:avLst/>
          </a:prstGeom>
        </p:spPr>
      </p:pic>
      <p:sp>
        <p:nvSpPr>
          <p:cNvPr id="9" name="Segnaposto contenuto 2">
            <a:extLst>
              <a:ext uri="{FF2B5EF4-FFF2-40B4-BE49-F238E27FC236}">
                <a16:creationId xmlns:a16="http://schemas.microsoft.com/office/drawing/2014/main" id="{F6BBA479-7249-4273-9371-FFB794749330}"/>
              </a:ext>
            </a:extLst>
          </p:cNvPr>
          <p:cNvSpPr txBox="1">
            <a:spLocks/>
          </p:cNvSpPr>
          <p:nvPr/>
        </p:nvSpPr>
        <p:spPr>
          <a:xfrm>
            <a:off x="5607967" y="6263354"/>
            <a:ext cx="5472608"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spcAft>
                <a:spcPts val="600"/>
              </a:spcAft>
              <a:buNone/>
            </a:pPr>
            <a:r>
              <a:rPr lang="it-IT" sz="1600" i="1" dirty="0">
                <a:latin typeface="Arial Narrow" panose="020B0606020202030204" pitchFamily="34" charset="0"/>
              </a:rPr>
              <a:t>Un esempio di applicazione di lubrificante incontrollata
</a:t>
            </a:r>
          </a:p>
        </p:txBody>
      </p:sp>
      <p:pic>
        <p:nvPicPr>
          <p:cNvPr id="11" name="Immagine 10">
            <a:extLst>
              <a:ext uri="{FF2B5EF4-FFF2-40B4-BE49-F238E27FC236}">
                <a16:creationId xmlns:a16="http://schemas.microsoft.com/office/drawing/2014/main" id="{ED2DB1A3-AFC3-48EC-ACF2-59EF58BE72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198" y="1995280"/>
            <a:ext cx="7372301" cy="4032448"/>
          </a:xfrm>
          <a:prstGeom prst="rect">
            <a:avLst/>
          </a:prstGeom>
        </p:spPr>
      </p:pic>
      <p:sp>
        <p:nvSpPr>
          <p:cNvPr id="2" name="Titolo 1">
            <a:extLst>
              <a:ext uri="{FF2B5EF4-FFF2-40B4-BE49-F238E27FC236}">
                <a16:creationId xmlns:a16="http://schemas.microsoft.com/office/drawing/2014/main" id="{3C7665DB-9B08-A5C6-1D2C-FD0F036018E0}"/>
              </a:ext>
            </a:extLst>
          </p:cNvPr>
          <p:cNvSpPr txBox="1">
            <a:spLocks/>
          </p:cNvSpPr>
          <p:nvPr/>
        </p:nvSpPr>
        <p:spPr bwMode="auto">
          <a:xfrm>
            <a:off x="690831" y="616655"/>
            <a:ext cx="979765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it-IT" dirty="0">
                <a:solidFill>
                  <a:srgbClr val="C00000"/>
                </a:solidFill>
                <a:latin typeface="Nasa" panose="020B0500000000000000" pitchFamily="34" charset="0"/>
              </a:rPr>
              <a:t>LE CONSEGUENZE, QUANDO LA LUBRIFICAZIONE VIENE SOTTOVALUTATA:</a:t>
            </a:r>
            <a:r>
              <a:rPr lang="it-IT" sz="4800" b="1" i="1" dirty="0">
                <a:solidFill>
                  <a:srgbClr val="C00000"/>
                </a:solidFill>
                <a:latin typeface="Arial Nova Cond Light" panose="020B0306020202020204" pitchFamily="34" charset="0"/>
              </a:rPr>
              <a:t>
</a:t>
            </a:r>
          </a:p>
        </p:txBody>
      </p:sp>
      <p:pic>
        <p:nvPicPr>
          <p:cNvPr id="3" name="Immagine 2">
            <a:extLst>
              <a:ext uri="{FF2B5EF4-FFF2-40B4-BE49-F238E27FC236}">
                <a16:creationId xmlns:a16="http://schemas.microsoft.com/office/drawing/2014/main" id="{2570DE58-6A2C-4013-9FC0-C6C0A1B499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3016972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E452797F-5305-4CA9-BB2F-988D834D6763}"/>
              </a:ext>
            </a:extLst>
          </p:cNvPr>
          <p:cNvSpPr>
            <a:spLocks noGrp="1"/>
          </p:cNvSpPr>
          <p:nvPr>
            <p:ph idx="1"/>
          </p:nvPr>
        </p:nvSpPr>
        <p:spPr>
          <a:xfrm>
            <a:off x="751763" y="2551869"/>
            <a:ext cx="4262264" cy="776918"/>
          </a:xfrm>
        </p:spPr>
        <p:txBody>
          <a:bodyPr/>
          <a:lstStyle/>
          <a:p>
            <a:pPr marL="0" indent="0">
              <a:buNone/>
            </a:pPr>
            <a:r>
              <a:rPr lang="it-IT" dirty="0">
                <a:latin typeface="Arial Narrow" panose="020B0606020202030204" pitchFamily="34" charset="0"/>
              </a:rPr>
              <a:t>	Pericolo
</a:t>
            </a:r>
          </a:p>
        </p:txBody>
      </p:sp>
      <p:sp>
        <p:nvSpPr>
          <p:cNvPr id="6" name="Segnaposto contenuto 2">
            <a:extLst>
              <a:ext uri="{FF2B5EF4-FFF2-40B4-BE49-F238E27FC236}">
                <a16:creationId xmlns:a16="http://schemas.microsoft.com/office/drawing/2014/main" id="{36B7C654-30AA-44A3-9166-7B6D70039756}"/>
              </a:ext>
            </a:extLst>
          </p:cNvPr>
          <p:cNvSpPr txBox="1">
            <a:spLocks/>
          </p:cNvSpPr>
          <p:nvPr/>
        </p:nvSpPr>
        <p:spPr bwMode="auto">
          <a:xfrm>
            <a:off x="699195" y="3934479"/>
            <a:ext cx="6332909" cy="8239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dirty="0">
                <a:solidFill>
                  <a:srgbClr val="000000"/>
                </a:solidFill>
                <a:latin typeface="Arial Narrow" panose="020B0606020202030204" pitchFamily="34" charset="0"/>
              </a:rPr>
              <a:t>La contaminazione dell'ambiente intorno alla pressa e le emissioni di nebbie oleose potrebbero compromettere seriamente la salute e la sicurezza degli operatori
</a:t>
            </a:r>
          </a:p>
        </p:txBody>
      </p:sp>
      <p:pic>
        <p:nvPicPr>
          <p:cNvPr id="14" name="Elemento grafico 13" descr="Avviso">
            <a:extLst>
              <a:ext uri="{FF2B5EF4-FFF2-40B4-BE49-F238E27FC236}">
                <a16:creationId xmlns:a16="http://schemas.microsoft.com/office/drawing/2014/main" id="{DC977224-AC6C-4936-82C6-954E0E8936D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2669" y="2251447"/>
            <a:ext cx="967695" cy="967695"/>
          </a:xfrm>
          <a:prstGeom prst="rect">
            <a:avLst/>
          </a:prstGeom>
        </p:spPr>
      </p:pic>
      <p:pic>
        <p:nvPicPr>
          <p:cNvPr id="7" name="Immagine 6" descr="Immagine che contiene natura, esterni, nuvoloso, largo&#10;&#10;Descrizione generata automaticamente">
            <a:extLst>
              <a:ext uri="{FF2B5EF4-FFF2-40B4-BE49-F238E27FC236}">
                <a16:creationId xmlns:a16="http://schemas.microsoft.com/office/drawing/2014/main" id="{1AFFF88B-339B-4602-B858-BAD5DDB74F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8368" y="2047486"/>
            <a:ext cx="4262264" cy="2378215"/>
          </a:xfrm>
          <a:prstGeom prst="rect">
            <a:avLst/>
          </a:prstGeom>
          <a:effectLst>
            <a:softEdge rad="127000"/>
          </a:effectLst>
        </p:spPr>
      </p:pic>
      <p:pic>
        <p:nvPicPr>
          <p:cNvPr id="15" name="Immagine 14">
            <a:extLst>
              <a:ext uri="{FF2B5EF4-FFF2-40B4-BE49-F238E27FC236}">
                <a16:creationId xmlns:a16="http://schemas.microsoft.com/office/drawing/2014/main" id="{50C1EC97-0729-4F37-A8F1-87282AB149B3}"/>
              </a:ext>
            </a:extLst>
          </p:cNvPr>
          <p:cNvPicPr>
            <a:picLocks noChangeAspect="1"/>
          </p:cNvPicPr>
          <p:nvPr/>
        </p:nvPicPr>
        <p:blipFill>
          <a:blip r:embed="rId5"/>
          <a:stretch>
            <a:fillRect/>
          </a:stretch>
        </p:blipFill>
        <p:spPr>
          <a:xfrm>
            <a:off x="8556671" y="3665594"/>
            <a:ext cx="2185657" cy="2185657"/>
          </a:xfrm>
          <a:prstGeom prst="rect">
            <a:avLst/>
          </a:prstGeom>
        </p:spPr>
      </p:pic>
      <p:sp>
        <p:nvSpPr>
          <p:cNvPr id="4" name="Titolo 1">
            <a:extLst>
              <a:ext uri="{FF2B5EF4-FFF2-40B4-BE49-F238E27FC236}">
                <a16:creationId xmlns:a16="http://schemas.microsoft.com/office/drawing/2014/main" id="{2BBBAF39-5183-58C4-7A9E-F07D49ADA3DB}"/>
              </a:ext>
            </a:extLst>
          </p:cNvPr>
          <p:cNvSpPr txBox="1">
            <a:spLocks/>
          </p:cNvSpPr>
          <p:nvPr/>
        </p:nvSpPr>
        <p:spPr bwMode="auto">
          <a:xfrm>
            <a:off x="690831" y="616655"/>
            <a:ext cx="979765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it-IT" dirty="0">
                <a:solidFill>
                  <a:srgbClr val="C00000"/>
                </a:solidFill>
                <a:latin typeface="Nasa" panose="020B0500000000000000" pitchFamily="34" charset="0"/>
              </a:rPr>
              <a:t>LE CONSEGUENZE, QUANDO LA LUBRIFICAZIONE VIENE SOTTOVALUTATA:</a:t>
            </a:r>
            <a:r>
              <a:rPr lang="it-IT" sz="4800" b="1" i="1" dirty="0">
                <a:solidFill>
                  <a:srgbClr val="C00000"/>
                </a:solidFill>
                <a:latin typeface="Arial Nova Cond Light" panose="020B0306020202020204" pitchFamily="34" charset="0"/>
              </a:rPr>
              <a:t>
</a:t>
            </a:r>
          </a:p>
        </p:txBody>
      </p:sp>
      <p:pic>
        <p:nvPicPr>
          <p:cNvPr id="5" name="Immagine 4">
            <a:extLst>
              <a:ext uri="{FF2B5EF4-FFF2-40B4-BE49-F238E27FC236}">
                <a16:creationId xmlns:a16="http://schemas.microsoft.com/office/drawing/2014/main" id="{236FA460-8F19-2141-5265-83508C00C7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206503"/>
            <a:ext cx="2034338" cy="347097"/>
          </a:xfrm>
          <a:prstGeom prst="rect">
            <a:avLst/>
          </a:prstGeom>
        </p:spPr>
      </p:pic>
    </p:spTree>
    <p:extLst>
      <p:ext uri="{BB962C8B-B14F-4D97-AF65-F5344CB8AC3E}">
        <p14:creationId xmlns:p14="http://schemas.microsoft.com/office/powerpoint/2010/main" val="1389795424"/>
      </p:ext>
    </p:extLst>
  </p:cSld>
  <p:clrMapOvr>
    <a:masterClrMapping/>
  </p:clrMapOvr>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4020</TotalTime>
  <Words>1265</Words>
  <Application>Microsoft Office PowerPoint</Application>
  <PresentationFormat>Widescreen</PresentationFormat>
  <Paragraphs>201</Paragraphs>
  <Slides>36</Slides>
  <Notes>4</Notes>
  <HiddenSlides>0</HiddenSlides>
  <MMClips>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36</vt:i4>
      </vt:variant>
    </vt:vector>
  </HeadingPairs>
  <TitlesOfParts>
    <vt:vector size="47" baseType="lpstr">
      <vt:lpstr>Arial</vt:lpstr>
      <vt:lpstr>Arial Narrow</vt:lpstr>
      <vt:lpstr>Arial Nova Cond Light</vt:lpstr>
      <vt:lpstr>Calibri</vt:lpstr>
      <vt:lpstr>Calibri Light</vt:lpstr>
      <vt:lpstr>Century Gothic</vt:lpstr>
      <vt:lpstr>Nasa</vt:lpstr>
      <vt:lpstr>Nasalization Rg</vt:lpstr>
      <vt:lpstr>Wingdings</vt:lpstr>
      <vt:lpstr>1_Tema di Office</vt:lpstr>
      <vt:lpstr>2_Tema di Office</vt:lpstr>
      <vt:lpstr>Presentazione standard di PowerPoint</vt:lpstr>
      <vt:lpstr>Presentazione standard di PowerPoint</vt:lpstr>
      <vt:lpstr>PRESENZA NEL MONDO</vt:lpstr>
      <vt:lpstr>Presentazione standard di PowerPoint</vt:lpstr>
      <vt:lpstr>I QUATTRO PILASTRI NEI PROCESSI DI DEFORMAZIONE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DIETRONIC ESSENTIALS una soluzione per ogni applicazione
</vt:lpstr>
      <vt:lpstr>Presentazione standard di PowerPoint</vt:lpstr>
      <vt:lpstr>Presentazione standard di PowerPoint</vt:lpstr>
      <vt:lpstr>Presentazione standard di PowerPoint</vt:lpstr>
      <vt:lpstr>Referenze Automotive OEM</vt:lpstr>
      <vt:lpstr>Referenze Automotive T1 e T2</vt:lpstr>
      <vt:lpstr>Referenze Integratori</vt:lpstr>
      <vt:lpstr>Referenze Elettrodomestico</vt:lpstr>
      <vt:lpstr>THE SOLUTION TO TUBE CORROSION</vt:lpstr>
      <vt:lpstr>IL PROBLEMA</vt:lpstr>
      <vt:lpstr>Presentazione standard di PowerPoint</vt:lpstr>
      <vt:lpstr>COME EVITARE?</vt:lpstr>
      <vt:lpstr>Presentazione standard di PowerPoint</vt:lpstr>
      <vt:lpstr>TEST IN LABORATORIO</vt:lpstr>
      <vt:lpstr>PROTEGGERE IN MANIERA INTELLIGENTE</vt:lpstr>
      <vt:lpstr>COME FARE?</vt:lpstr>
      <vt:lpstr>SUPPORTO TECNICO LOCALE IN TUTTO IL MONDO</vt:lpstr>
      <vt:lpstr>REFERENCES - Italy</vt:lpstr>
      <vt:lpstr>REFERENCES – Northern and Central Europe</vt:lpstr>
      <vt:lpstr>REFERENCES – Southern Europe and Middle-east</vt:lpstr>
      <vt:lpstr>REFERENCES – North America</vt:lpstr>
      <vt:lpstr>REFERENCES – Central and South America</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Commerciale 5</dc:creator>
  <cp:lastModifiedBy>Dietronic2</cp:lastModifiedBy>
  <cp:revision>60</cp:revision>
  <dcterms:created xsi:type="dcterms:W3CDTF">2020-03-12T09:36:45Z</dcterms:created>
  <dcterms:modified xsi:type="dcterms:W3CDTF">2025-10-08T11:18:07Z</dcterms:modified>
</cp:coreProperties>
</file>